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5143500"/>
  <p:notesSz cx="5143500" cy="9144000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dt" idx="1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ftr" idx="2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6"/>
          <p:cNvSpPr>
            <a:spLocks noGrp="1"/>
          </p:cNvSpPr>
          <p:nvPr>
            <p:ph type="sldNum" idx="3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12427AF3-6D11-4512-81E2-F051B9F1ED9A}" type="slidenum">
              <a:rPr lang="en-US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fld>
            <a:endParaRPr lang="en-US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323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PlaceHolder 3"/>
          <p:cNvSpPr>
            <a:spLocks noGrp="1"/>
          </p:cNvSpPr>
          <p:nvPr>
            <p:ph type="sldNum" idx="4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38544B2-DEEF-4584-8359-469E6FF7D555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35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1" name="PlaceHolder 3"/>
          <p:cNvSpPr>
            <a:spLocks noGrp="1"/>
          </p:cNvSpPr>
          <p:nvPr>
            <p:ph type="sldNum" idx="13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2632524-470E-4576-A036-DD8142E06F7D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326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PlaceHolder 3"/>
          <p:cNvSpPr>
            <a:spLocks noGrp="1"/>
          </p:cNvSpPr>
          <p:nvPr>
            <p:ph type="sldNum" idx="5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93A8CF0-2BEB-41A4-8B61-363B34DD0DAF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32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 type="sldNum" idx="6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8D6ECD8-3547-4AE4-B3CD-D978A16FA7A4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332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PlaceHolder 3"/>
          <p:cNvSpPr>
            <a:spLocks noGrp="1"/>
          </p:cNvSpPr>
          <p:nvPr>
            <p:ph type="sldNum" idx="7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BA6AEFB-32A1-48BE-8A80-56DAF9FD90D5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335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PlaceHolder 3"/>
          <p:cNvSpPr>
            <a:spLocks noGrp="1"/>
          </p:cNvSpPr>
          <p:nvPr>
            <p:ph type="sldNum" idx="8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D4859EE-8D37-4884-85A9-7E6B01A912A3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338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PlaceHolder 3"/>
          <p:cNvSpPr>
            <a:spLocks noGrp="1"/>
          </p:cNvSpPr>
          <p:nvPr>
            <p:ph type="sldNum" idx="9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61551882-8A0D-4BBC-A110-127DC7E12C5A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341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PlaceHolder 3"/>
          <p:cNvSpPr>
            <a:spLocks noGrp="1"/>
          </p:cNvSpPr>
          <p:nvPr>
            <p:ph type="sldNum" idx="10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872A60A-6391-42E8-B241-5C3964FC84C0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344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PlaceHolder 3"/>
          <p:cNvSpPr>
            <a:spLocks noGrp="1"/>
          </p:cNvSpPr>
          <p:nvPr>
            <p:ph type="sldNum" idx="11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5CE98E2E-EEF4-4916-9104-B4EBDE74E13A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PlaceHolder 1"/>
          <p:cNvSpPr>
            <a:spLocks noGrp="1"/>
          </p:cNvSpPr>
          <p:nvPr>
            <p:ph type="sldImg"/>
          </p:nvPr>
        </p:nvSpPr>
        <p:spPr>
          <a:xfrm>
            <a:off x="685800" y="1143000"/>
            <a:ext cx="5485680" cy="3085560"/>
          </a:xfrm>
          <a:prstGeom prst="rect">
            <a:avLst/>
          </a:prstGeom>
          <a:ln w="0">
            <a:noFill/>
          </a:ln>
        </p:spPr>
      </p:sp>
      <p:sp>
        <p:nvSpPr>
          <p:cNvPr id="347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5680" cy="359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PlaceHolder 3"/>
          <p:cNvSpPr>
            <a:spLocks noGrp="1"/>
          </p:cNvSpPr>
          <p:nvPr>
            <p:ph type="sldNum" idx="12"/>
          </p:nvPr>
        </p:nvSpPr>
        <p:spPr>
          <a:xfrm>
            <a:off x="3884760" y="8685360"/>
            <a:ext cx="2971080" cy="45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DA118C4-C6C5-49EB-B66D-AFC57DE0B08D}" type="slidenum">
              <a:rPr lang="en-US" sz="1200" b="0" u="none" strike="noStrik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lang="en-US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US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US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US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US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US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US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d1f4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0"/>
          <p:cNvSpPr/>
          <p:nvPr/>
        </p:nvSpPr>
        <p:spPr>
          <a:xfrm>
            <a:off x="6766560" y="0"/>
            <a:ext cx="2376720" cy="5142960"/>
          </a:xfrm>
          <a:prstGeom prst="rect">
            <a:avLst/>
          </a:prstGeom>
          <a:solidFill>
            <a:srgbClr val="111d3e"/>
          </a:solidFill>
          <a:ln w="12700">
            <a:solidFill>
              <a:srgbClr val="111d3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Shape 1"/>
          <p:cNvSpPr/>
          <p:nvPr/>
        </p:nvSpPr>
        <p:spPr>
          <a:xfrm>
            <a:off x="8503920" y="0"/>
            <a:ext cx="639360" cy="5142960"/>
          </a:xfrm>
          <a:prstGeom prst="rect">
            <a:avLst/>
          </a:prstGeom>
          <a:solidFill>
            <a:srgbClr val="1a56db">
              <a:alpha val="50000"/>
            </a:srgbClr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Shape 2"/>
          <p:cNvSpPr/>
          <p:nvPr/>
        </p:nvSpPr>
        <p:spPr>
          <a:xfrm>
            <a:off x="411480" y="1417320"/>
            <a:ext cx="109080" cy="22852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Shape 3"/>
          <p:cNvSpPr/>
          <p:nvPr/>
        </p:nvSpPr>
        <p:spPr>
          <a:xfrm>
            <a:off x="640080" y="274320"/>
            <a:ext cx="2376720" cy="410760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Text 4"/>
          <p:cNvSpPr/>
          <p:nvPr/>
        </p:nvSpPr>
        <p:spPr>
          <a:xfrm>
            <a:off x="640080" y="274320"/>
            <a:ext cx="237672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0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🚀  IDEATHON 2026</a:t>
            </a:r>
            <a:endParaRPr lang="en-US" sz="1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Text 5"/>
          <p:cNvSpPr/>
          <p:nvPr/>
        </p:nvSpPr>
        <p:spPr>
          <a:xfrm>
            <a:off x="640080" y="1463040"/>
            <a:ext cx="585144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2600" b="1" u="none" spc="150" strike="noStrike">
                <a:solidFill>
                  <a:srgbClr val="f59e0b"/>
                </a:solidFill>
                <a:effectLst/>
                <a:uFillTx/>
                <a:latin typeface="Calibri"/>
              </a:rPr>
              <a:t>IDEA / PROJECT TITLE</a:t>
            </a:r>
            <a:endParaRPr lang="en-US" sz="2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Text 6"/>
          <p:cNvSpPr/>
          <p:nvPr/>
        </p:nvSpPr>
        <p:spPr>
          <a:xfrm>
            <a:off x="640080" y="1783080"/>
            <a:ext cx="585144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2000" b="1" u="none" strike="noStrike">
                <a:solidFill>
                  <a:srgbClr val="ffffff"/>
                </a:solidFill>
                <a:effectLst/>
                <a:uFillTx/>
                <a:latin typeface="Calibri"/>
              </a:rPr>
              <a:t>Your Idea Title Here</a:t>
            </a:r>
            <a:endParaRPr lang="en-US" sz="20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Text 7"/>
          <p:cNvSpPr/>
          <p:nvPr/>
        </p:nvSpPr>
        <p:spPr>
          <a:xfrm>
            <a:off x="640080" y="2331720"/>
            <a:ext cx="585144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1" u="none" spc="150" strike="noStrike">
                <a:solidFill>
                  <a:srgbClr val="f59e0b"/>
                </a:solidFill>
                <a:effectLst/>
                <a:uFillTx/>
                <a:latin typeface="Calibri"/>
              </a:rPr>
              <a:t>TEAM NAME</a:t>
            </a:r>
            <a:endParaRPr lang="en-US" sz="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Text 8"/>
          <p:cNvSpPr/>
          <p:nvPr/>
        </p:nvSpPr>
        <p:spPr>
          <a:xfrm>
            <a:off x="640080" y="2532960"/>
            <a:ext cx="585144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400" b="0" u="none" strike="noStrike">
                <a:solidFill>
                  <a:srgbClr val="a0bbdd"/>
                </a:solidFill>
                <a:effectLst/>
                <a:uFillTx/>
                <a:latin typeface="Calibri"/>
              </a:rPr>
              <a:t>Team Name</a:t>
            </a:r>
            <a:endParaRPr lang="en-US" sz="14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Text 9"/>
          <p:cNvSpPr/>
          <p:nvPr/>
        </p:nvSpPr>
        <p:spPr>
          <a:xfrm>
            <a:off x="640080" y="2926080"/>
            <a:ext cx="585144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1" u="none" spc="150" strike="noStrike">
                <a:solidFill>
                  <a:srgbClr val="f59e0b"/>
                </a:solidFill>
                <a:effectLst/>
                <a:uFillTx/>
                <a:latin typeface="Calibri"/>
              </a:rPr>
              <a:t>TEAM MEMBERS (NAMES &amp; ROLES)</a:t>
            </a:r>
            <a:endParaRPr lang="en-US" sz="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Text 10"/>
          <p:cNvSpPr/>
          <p:nvPr/>
        </p:nvSpPr>
        <p:spPr>
          <a:xfrm>
            <a:off x="640080" y="3127320"/>
            <a:ext cx="585144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200" b="0" u="none" strike="noStrike">
                <a:solidFill>
                  <a:srgbClr val="a0bbdd"/>
                </a:solidFill>
                <a:effectLst/>
                <a:uFillTx/>
                <a:latin typeface="Calibri"/>
              </a:rPr>
              <a:t>Member 1 – Role  |  Member 2 – Role  |  Member 3 – Role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Text 11"/>
          <p:cNvSpPr/>
          <p:nvPr/>
        </p:nvSpPr>
        <p:spPr>
          <a:xfrm>
            <a:off x="640080" y="3474720"/>
            <a:ext cx="585144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1" u="none" spc="150" strike="noStrike">
                <a:solidFill>
                  <a:srgbClr val="f59e0b"/>
                </a:solidFill>
                <a:effectLst/>
                <a:uFillTx/>
                <a:latin typeface="Calibri"/>
              </a:rPr>
              <a:t>PROBLEM DOMAIN</a:t>
            </a:r>
            <a:endParaRPr lang="en-US" sz="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Text 12"/>
          <p:cNvSpPr/>
          <p:nvPr/>
        </p:nvSpPr>
        <p:spPr>
          <a:xfrm>
            <a:off x="640080" y="3675960"/>
            <a:ext cx="585144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200" b="0" u="none" strike="noStrike">
                <a:solidFill>
                  <a:srgbClr val="7ea8cc"/>
                </a:solidFill>
                <a:effectLst/>
                <a:uFillTx/>
                <a:latin typeface="Calibri"/>
              </a:rPr>
              <a:t>e.g. AI Innovation in BFSI</a:t>
            </a:r>
            <a:endParaRPr lang="en-US" sz="12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Text 13"/>
          <p:cNvSpPr/>
          <p:nvPr/>
        </p:nvSpPr>
        <p:spPr>
          <a:xfrm>
            <a:off x="640080" y="3977640"/>
            <a:ext cx="5851440" cy="25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1" u="none" spc="150" strike="noStrike">
                <a:solidFill>
                  <a:srgbClr val="f59e0b"/>
                </a:solidFill>
                <a:effectLst/>
                <a:uFillTx/>
                <a:latin typeface="Calibri"/>
              </a:rPr>
              <a:t>CONTACT DETAILS</a:t>
            </a:r>
            <a:endParaRPr lang="en-US" sz="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Text 14"/>
          <p:cNvSpPr/>
          <p:nvPr/>
        </p:nvSpPr>
        <p:spPr>
          <a:xfrm>
            <a:off x="640080" y="4178880"/>
            <a:ext cx="5851440" cy="41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100" b="0" u="none" strike="noStrike">
                <a:solidFill>
                  <a:srgbClr val="7ea8cc"/>
                </a:solidFill>
                <a:effectLst/>
                <a:uFillTx/>
                <a:latin typeface="Calibri"/>
              </a:rPr>
              <a:t>email@example.com  |  Phone / LinkedIn</a:t>
            </a:r>
            <a:endParaRPr lang="en-US" sz="11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Text 15"/>
          <p:cNvSpPr/>
          <p:nvPr/>
        </p:nvSpPr>
        <p:spPr>
          <a:xfrm>
            <a:off x="6858000" y="2011680"/>
            <a:ext cx="1645200" cy="10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3600" b="1" u="none" strike="noStrike">
                <a:solidFill>
                  <a:srgbClr val="1e3a6a"/>
                </a:solidFill>
                <a:effectLst/>
                <a:uFillTx/>
                <a:latin typeface="Calibri"/>
              </a:rPr>
              <a:t>1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3600" b="1" u="none" strike="noStrike">
                <a:solidFill>
                  <a:srgbClr val="1e3a6a"/>
                </a:solidFill>
                <a:effectLst/>
                <a:uFillTx/>
                <a:latin typeface="Calibri"/>
              </a:rPr>
              <a:t>/ 10</a:t>
            </a:r>
            <a:endParaRPr lang="en-US" sz="36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0"/>
          <p:cNvSpPr/>
          <p:nvPr/>
        </p:nvSpPr>
        <p:spPr>
          <a:xfrm>
            <a:off x="0" y="0"/>
            <a:ext cx="9143280" cy="74916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9" name="Shape 1"/>
          <p:cNvSpPr/>
          <p:nvPr/>
        </p:nvSpPr>
        <p:spPr>
          <a:xfrm>
            <a:off x="0" y="658440"/>
            <a:ext cx="9143280" cy="90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Text 2"/>
          <p:cNvSpPr/>
          <p:nvPr/>
        </p:nvSpPr>
        <p:spPr>
          <a:xfrm>
            <a:off x="502920" y="0"/>
            <a:ext cx="758880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400" b="1" u="none" spc="150" strike="noStrike">
                <a:solidFill>
                  <a:srgbClr val="ffffff"/>
                </a:solidFill>
                <a:effectLst/>
                <a:uFillTx/>
                <a:latin typeface="Calibri"/>
              </a:rPr>
              <a:t>10. CONCLUSION &amp; FUTURE SCOPE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Shape 3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Text 4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600" b="1" u="none" strike="noStrike">
                <a:solidFill>
                  <a:srgbClr val="0d1f4e"/>
                </a:solidFill>
                <a:effectLst/>
                <a:uFillTx/>
                <a:latin typeface="Calibri"/>
              </a:rPr>
              <a:t>10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Shape 5"/>
          <p:cNvSpPr/>
          <p:nvPr/>
        </p:nvSpPr>
        <p:spPr>
          <a:xfrm>
            <a:off x="320040" y="914400"/>
            <a:ext cx="2010960" cy="39312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Shape 6"/>
          <p:cNvSpPr/>
          <p:nvPr/>
        </p:nvSpPr>
        <p:spPr>
          <a:xfrm>
            <a:off x="320040" y="914400"/>
            <a:ext cx="90720" cy="3931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Shape 7"/>
          <p:cNvSpPr/>
          <p:nvPr/>
        </p:nvSpPr>
        <p:spPr>
          <a:xfrm>
            <a:off x="594360" y="1078920"/>
            <a:ext cx="913680" cy="913680"/>
          </a:xfrm>
          <a:prstGeom prst="ellipse">
            <a:avLst/>
          </a:prstGeom>
          <a:solidFill>
            <a:srgbClr val="f59e0b">
              <a:alpha val="85000"/>
            </a:srgbClr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Text 8"/>
          <p:cNvSpPr/>
          <p:nvPr/>
        </p:nvSpPr>
        <p:spPr>
          <a:xfrm>
            <a:off x="594360" y="1078920"/>
            <a:ext cx="91368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2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🏁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Text 9"/>
          <p:cNvSpPr/>
          <p:nvPr/>
        </p:nvSpPr>
        <p:spPr>
          <a:xfrm>
            <a:off x="438840" y="2194560"/>
            <a:ext cx="169092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100" b="1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Conclusion &amp; Future Scope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Text 10"/>
          <p:cNvSpPr/>
          <p:nvPr/>
        </p:nvSpPr>
        <p:spPr>
          <a:xfrm>
            <a:off x="438840" y="4343400"/>
            <a:ext cx="16909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i="1" u="none" strike="noStrike">
                <a:solidFill>
                  <a:srgbClr val="f59e0b"/>
                </a:solidFill>
                <a:effectLst/>
                <a:uFillTx/>
                <a:latin typeface="Calibri"/>
              </a:rPr>
              <a:t>Fill in your content →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Shape 11"/>
          <p:cNvSpPr/>
          <p:nvPr/>
        </p:nvSpPr>
        <p:spPr>
          <a:xfrm>
            <a:off x="2606040" y="93276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Shape 12"/>
          <p:cNvSpPr/>
          <p:nvPr/>
        </p:nvSpPr>
        <p:spPr>
          <a:xfrm>
            <a:off x="2606040" y="932760"/>
            <a:ext cx="72360" cy="8910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Shape 13"/>
          <p:cNvSpPr/>
          <p:nvPr/>
        </p:nvSpPr>
        <p:spPr>
          <a:xfrm>
            <a:off x="2788920" y="1218600"/>
            <a:ext cx="319320" cy="319320"/>
          </a:xfrm>
          <a:prstGeom prst="ellipse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Text 14"/>
          <p:cNvSpPr/>
          <p:nvPr/>
        </p:nvSpPr>
        <p:spPr>
          <a:xfrm>
            <a:off x="2788920" y="121860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f59e0b"/>
                </a:solidFill>
                <a:effectLst/>
                <a:uFillTx/>
                <a:latin typeface="Calibri"/>
              </a:rPr>
              <a:t>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Text 15"/>
          <p:cNvSpPr/>
          <p:nvPr/>
        </p:nvSpPr>
        <p:spPr>
          <a:xfrm>
            <a:off x="3218760" y="97848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Summary of solution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Shape 16"/>
          <p:cNvSpPr/>
          <p:nvPr/>
        </p:nvSpPr>
        <p:spPr>
          <a:xfrm>
            <a:off x="2606040" y="193392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Shape 17"/>
          <p:cNvSpPr/>
          <p:nvPr/>
        </p:nvSpPr>
        <p:spPr>
          <a:xfrm>
            <a:off x="2606040" y="1933920"/>
            <a:ext cx="72360" cy="8910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Shape 18"/>
          <p:cNvSpPr/>
          <p:nvPr/>
        </p:nvSpPr>
        <p:spPr>
          <a:xfrm>
            <a:off x="2788920" y="2219760"/>
            <a:ext cx="319320" cy="319320"/>
          </a:xfrm>
          <a:prstGeom prst="ellipse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Text 19"/>
          <p:cNvSpPr/>
          <p:nvPr/>
        </p:nvSpPr>
        <p:spPr>
          <a:xfrm>
            <a:off x="2788920" y="221976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f59e0b"/>
                </a:solidFill>
                <a:effectLst/>
                <a:uFillTx/>
                <a:latin typeface="Calibri"/>
              </a:rPr>
              <a:t>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Text 20"/>
          <p:cNvSpPr/>
          <p:nvPr/>
        </p:nvSpPr>
        <p:spPr>
          <a:xfrm>
            <a:off x="3218760" y="197964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Roadmap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Shape 21"/>
          <p:cNvSpPr/>
          <p:nvPr/>
        </p:nvSpPr>
        <p:spPr>
          <a:xfrm>
            <a:off x="2606040" y="293508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Shape 22"/>
          <p:cNvSpPr/>
          <p:nvPr/>
        </p:nvSpPr>
        <p:spPr>
          <a:xfrm>
            <a:off x="2606040" y="2935080"/>
            <a:ext cx="72360" cy="8910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Shape 23"/>
          <p:cNvSpPr/>
          <p:nvPr/>
        </p:nvSpPr>
        <p:spPr>
          <a:xfrm>
            <a:off x="2788920" y="3220920"/>
            <a:ext cx="319320" cy="319320"/>
          </a:xfrm>
          <a:prstGeom prst="ellipse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Text 24"/>
          <p:cNvSpPr/>
          <p:nvPr/>
        </p:nvSpPr>
        <p:spPr>
          <a:xfrm>
            <a:off x="2788920" y="322092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f59e0b"/>
                </a:solidFill>
                <a:effectLst/>
                <a:uFillTx/>
                <a:latin typeface="Calibri"/>
              </a:rPr>
              <a:t>3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Text 25"/>
          <p:cNvSpPr/>
          <p:nvPr/>
        </p:nvSpPr>
        <p:spPr>
          <a:xfrm>
            <a:off x="3218760" y="298080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Next steps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Shape 26"/>
          <p:cNvSpPr/>
          <p:nvPr/>
        </p:nvSpPr>
        <p:spPr>
          <a:xfrm>
            <a:off x="2606040" y="393660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Shape 27"/>
          <p:cNvSpPr/>
          <p:nvPr/>
        </p:nvSpPr>
        <p:spPr>
          <a:xfrm>
            <a:off x="2606040" y="3936600"/>
            <a:ext cx="72360" cy="8910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Shape 28"/>
          <p:cNvSpPr/>
          <p:nvPr/>
        </p:nvSpPr>
        <p:spPr>
          <a:xfrm>
            <a:off x="2788920" y="4222080"/>
            <a:ext cx="319320" cy="319320"/>
          </a:xfrm>
          <a:prstGeom prst="ellipse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Text 29"/>
          <p:cNvSpPr/>
          <p:nvPr/>
        </p:nvSpPr>
        <p:spPr>
          <a:xfrm>
            <a:off x="2788920" y="422208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f59e0b"/>
                </a:solidFill>
                <a:effectLst/>
                <a:uFillTx/>
                <a:latin typeface="Calibri"/>
              </a:rPr>
              <a:t>4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Text 30"/>
          <p:cNvSpPr/>
          <p:nvPr/>
        </p:nvSpPr>
        <p:spPr>
          <a:xfrm>
            <a:off x="3218760" y="398232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Call to action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Shape 31"/>
          <p:cNvSpPr/>
          <p:nvPr/>
        </p:nvSpPr>
        <p:spPr>
          <a:xfrm>
            <a:off x="0" y="4846320"/>
            <a:ext cx="9143280" cy="29664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Text 32"/>
          <p:cNvSpPr/>
          <p:nvPr/>
        </p:nvSpPr>
        <p:spPr>
          <a:xfrm>
            <a:off x="365760" y="4846320"/>
            <a:ext cx="54856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IDEATHON 2026  •  Presentation Template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Text 33"/>
          <p:cNvSpPr/>
          <p:nvPr/>
        </p:nvSpPr>
        <p:spPr>
          <a:xfrm>
            <a:off x="6858000" y="4846320"/>
            <a:ext cx="191952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Slide 10 of 10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0"/>
          <p:cNvSpPr/>
          <p:nvPr/>
        </p:nvSpPr>
        <p:spPr>
          <a:xfrm>
            <a:off x="0" y="0"/>
            <a:ext cx="9143280" cy="74916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Shape 1"/>
          <p:cNvSpPr/>
          <p:nvPr/>
        </p:nvSpPr>
        <p:spPr>
          <a:xfrm>
            <a:off x="0" y="658440"/>
            <a:ext cx="9143280" cy="907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" name="Text 2"/>
          <p:cNvSpPr/>
          <p:nvPr/>
        </p:nvSpPr>
        <p:spPr>
          <a:xfrm>
            <a:off x="502920" y="0"/>
            <a:ext cx="758880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400" b="1" u="none" spc="150" strike="noStrike">
                <a:solidFill>
                  <a:srgbClr val="ffffff"/>
                </a:solidFill>
                <a:effectLst/>
                <a:uFillTx/>
                <a:latin typeface="Calibri"/>
              </a:rPr>
              <a:t>2. PROBLEM STATEMENT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Shape 3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Text 4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600" b="1" u="none" strike="noStrike">
                <a:solidFill>
                  <a:srgbClr val="0d1f4e"/>
                </a:solidFill>
                <a:effectLst/>
                <a:uFillTx/>
                <a:latin typeface="Calibri"/>
              </a:rPr>
              <a:t>2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Shape 5"/>
          <p:cNvSpPr/>
          <p:nvPr/>
        </p:nvSpPr>
        <p:spPr>
          <a:xfrm>
            <a:off x="320040" y="914400"/>
            <a:ext cx="2010960" cy="39312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Shape 6"/>
          <p:cNvSpPr/>
          <p:nvPr/>
        </p:nvSpPr>
        <p:spPr>
          <a:xfrm>
            <a:off x="320040" y="914400"/>
            <a:ext cx="90720" cy="39312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Shape 7"/>
          <p:cNvSpPr/>
          <p:nvPr/>
        </p:nvSpPr>
        <p:spPr>
          <a:xfrm>
            <a:off x="594360" y="1078920"/>
            <a:ext cx="913680" cy="913680"/>
          </a:xfrm>
          <a:prstGeom prst="ellipse">
            <a:avLst/>
          </a:prstGeom>
          <a:solidFill>
            <a:srgbClr val="ef4444">
              <a:alpha val="85000"/>
            </a:srgbClr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Text 8"/>
          <p:cNvSpPr/>
          <p:nvPr/>
        </p:nvSpPr>
        <p:spPr>
          <a:xfrm>
            <a:off x="594360" y="1078920"/>
            <a:ext cx="91368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2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⚠️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Text 9"/>
          <p:cNvSpPr/>
          <p:nvPr/>
        </p:nvSpPr>
        <p:spPr>
          <a:xfrm>
            <a:off x="438840" y="2194560"/>
            <a:ext cx="169092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100" b="1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Problem Statement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Text 10"/>
          <p:cNvSpPr/>
          <p:nvPr/>
        </p:nvSpPr>
        <p:spPr>
          <a:xfrm>
            <a:off x="438840" y="4343400"/>
            <a:ext cx="16909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i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Fill in your content →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Shape 11"/>
          <p:cNvSpPr/>
          <p:nvPr/>
        </p:nvSpPr>
        <p:spPr>
          <a:xfrm>
            <a:off x="2606040" y="93276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Shape 12"/>
          <p:cNvSpPr/>
          <p:nvPr/>
        </p:nvSpPr>
        <p:spPr>
          <a:xfrm>
            <a:off x="2606040" y="932760"/>
            <a:ext cx="72360" cy="8910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Shape 13"/>
          <p:cNvSpPr/>
          <p:nvPr/>
        </p:nvSpPr>
        <p:spPr>
          <a:xfrm>
            <a:off x="2788920" y="1218600"/>
            <a:ext cx="319320" cy="319320"/>
          </a:xfrm>
          <a:prstGeom prst="ellipse">
            <a:avLst/>
          </a:prstGeom>
          <a:solidFill>
            <a:srgbClr val="ef4444">
              <a:alpha val="80000"/>
            </a:srgbClr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" name="Text 14"/>
          <p:cNvSpPr/>
          <p:nvPr/>
        </p:nvSpPr>
        <p:spPr>
          <a:xfrm>
            <a:off x="2788920" y="121860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Text 15"/>
          <p:cNvSpPr/>
          <p:nvPr/>
        </p:nvSpPr>
        <p:spPr>
          <a:xfrm>
            <a:off x="3218760" y="97848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Clearly define the problem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Shape 16"/>
          <p:cNvSpPr/>
          <p:nvPr/>
        </p:nvSpPr>
        <p:spPr>
          <a:xfrm>
            <a:off x="2606040" y="193392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Shape 17"/>
          <p:cNvSpPr/>
          <p:nvPr/>
        </p:nvSpPr>
        <p:spPr>
          <a:xfrm>
            <a:off x="2606040" y="1933920"/>
            <a:ext cx="72360" cy="8910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Shape 18"/>
          <p:cNvSpPr/>
          <p:nvPr/>
        </p:nvSpPr>
        <p:spPr>
          <a:xfrm>
            <a:off x="2788920" y="2219760"/>
            <a:ext cx="319320" cy="319320"/>
          </a:xfrm>
          <a:prstGeom prst="ellipse">
            <a:avLst/>
          </a:prstGeom>
          <a:solidFill>
            <a:srgbClr val="ef4444">
              <a:alpha val="80000"/>
            </a:srgbClr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Text 19"/>
          <p:cNvSpPr/>
          <p:nvPr/>
        </p:nvSpPr>
        <p:spPr>
          <a:xfrm>
            <a:off x="2788920" y="221976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Text 20"/>
          <p:cNvSpPr/>
          <p:nvPr/>
        </p:nvSpPr>
        <p:spPr>
          <a:xfrm>
            <a:off x="3218760" y="197964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Who is affected?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Shape 21"/>
          <p:cNvSpPr/>
          <p:nvPr/>
        </p:nvSpPr>
        <p:spPr>
          <a:xfrm>
            <a:off x="2606040" y="293508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Shape 22"/>
          <p:cNvSpPr/>
          <p:nvPr/>
        </p:nvSpPr>
        <p:spPr>
          <a:xfrm>
            <a:off x="2606040" y="2935080"/>
            <a:ext cx="72360" cy="8910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Shape 23"/>
          <p:cNvSpPr/>
          <p:nvPr/>
        </p:nvSpPr>
        <p:spPr>
          <a:xfrm>
            <a:off x="2788920" y="3220920"/>
            <a:ext cx="319320" cy="319320"/>
          </a:xfrm>
          <a:prstGeom prst="ellipse">
            <a:avLst/>
          </a:prstGeom>
          <a:solidFill>
            <a:srgbClr val="ef4444">
              <a:alpha val="80000"/>
            </a:srgbClr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Text 24"/>
          <p:cNvSpPr/>
          <p:nvPr/>
        </p:nvSpPr>
        <p:spPr>
          <a:xfrm>
            <a:off x="2788920" y="322092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3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Text 25"/>
          <p:cNvSpPr/>
          <p:nvPr/>
        </p:nvSpPr>
        <p:spPr>
          <a:xfrm>
            <a:off x="3218760" y="298080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Current challenges / gaps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Shape 26"/>
          <p:cNvSpPr/>
          <p:nvPr/>
        </p:nvSpPr>
        <p:spPr>
          <a:xfrm>
            <a:off x="2606040" y="393660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Shape 27"/>
          <p:cNvSpPr/>
          <p:nvPr/>
        </p:nvSpPr>
        <p:spPr>
          <a:xfrm>
            <a:off x="2606040" y="3936600"/>
            <a:ext cx="72360" cy="89100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Shape 28"/>
          <p:cNvSpPr/>
          <p:nvPr/>
        </p:nvSpPr>
        <p:spPr>
          <a:xfrm>
            <a:off x="2788920" y="4222080"/>
            <a:ext cx="319320" cy="319320"/>
          </a:xfrm>
          <a:prstGeom prst="ellipse">
            <a:avLst/>
          </a:prstGeom>
          <a:solidFill>
            <a:srgbClr val="ef4444">
              <a:alpha val="80000"/>
            </a:srgbClr>
          </a:solidFill>
          <a:ln w="12700">
            <a:solidFill>
              <a:srgbClr val="ef444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5" name="Text 29"/>
          <p:cNvSpPr/>
          <p:nvPr/>
        </p:nvSpPr>
        <p:spPr>
          <a:xfrm>
            <a:off x="2788920" y="422208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ef4444"/>
                </a:solidFill>
                <a:effectLst/>
                <a:uFillTx/>
                <a:latin typeface="Calibri"/>
              </a:rPr>
              <a:t>4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Text 30"/>
          <p:cNvSpPr/>
          <p:nvPr/>
        </p:nvSpPr>
        <p:spPr>
          <a:xfrm>
            <a:off x="3218760" y="398232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Why this problem matters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Shape 31"/>
          <p:cNvSpPr/>
          <p:nvPr/>
        </p:nvSpPr>
        <p:spPr>
          <a:xfrm>
            <a:off x="0" y="4846320"/>
            <a:ext cx="9143280" cy="29664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Text 32"/>
          <p:cNvSpPr/>
          <p:nvPr/>
        </p:nvSpPr>
        <p:spPr>
          <a:xfrm>
            <a:off x="365760" y="4846320"/>
            <a:ext cx="54856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IDEATHON 2026  •  Presentation Template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Text 33"/>
          <p:cNvSpPr/>
          <p:nvPr/>
        </p:nvSpPr>
        <p:spPr>
          <a:xfrm>
            <a:off x="6858000" y="4846320"/>
            <a:ext cx="191952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Slide 2 of 10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0"/>
          <p:cNvSpPr/>
          <p:nvPr/>
        </p:nvSpPr>
        <p:spPr>
          <a:xfrm>
            <a:off x="0" y="0"/>
            <a:ext cx="9143280" cy="74916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Shape 1"/>
          <p:cNvSpPr/>
          <p:nvPr/>
        </p:nvSpPr>
        <p:spPr>
          <a:xfrm>
            <a:off x="0" y="658440"/>
            <a:ext cx="9143280" cy="90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2" name="Text 2"/>
          <p:cNvSpPr/>
          <p:nvPr/>
        </p:nvSpPr>
        <p:spPr>
          <a:xfrm>
            <a:off x="502920" y="0"/>
            <a:ext cx="758880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400" b="1" u="none" spc="150" strike="noStrike">
                <a:solidFill>
                  <a:srgbClr val="ffffff"/>
                </a:solidFill>
                <a:effectLst/>
                <a:uFillTx/>
                <a:latin typeface="Calibri"/>
              </a:rPr>
              <a:t>3. EXISTING SOLUTIONS &amp; LIMITATIONS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Shape 3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4" name="Text 4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600" b="1" u="none" strike="noStrike">
                <a:solidFill>
                  <a:srgbClr val="0d1f4e"/>
                </a:solidFill>
                <a:effectLst/>
                <a:uFillTx/>
                <a:latin typeface="Calibri"/>
              </a:rPr>
              <a:t>3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Shape 5"/>
          <p:cNvSpPr/>
          <p:nvPr/>
        </p:nvSpPr>
        <p:spPr>
          <a:xfrm>
            <a:off x="320040" y="914400"/>
            <a:ext cx="2010960" cy="39312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Shape 6"/>
          <p:cNvSpPr/>
          <p:nvPr/>
        </p:nvSpPr>
        <p:spPr>
          <a:xfrm>
            <a:off x="320040" y="914400"/>
            <a:ext cx="90720" cy="39312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Shape 7"/>
          <p:cNvSpPr/>
          <p:nvPr/>
        </p:nvSpPr>
        <p:spPr>
          <a:xfrm>
            <a:off x="594360" y="1078920"/>
            <a:ext cx="913680" cy="913680"/>
          </a:xfrm>
          <a:prstGeom prst="ellipse">
            <a:avLst/>
          </a:prstGeom>
          <a:solidFill>
            <a:srgbClr val="0ea5e9">
              <a:alpha val="85000"/>
            </a:srgbClr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8" name="Text 8"/>
          <p:cNvSpPr/>
          <p:nvPr/>
        </p:nvSpPr>
        <p:spPr>
          <a:xfrm>
            <a:off x="594360" y="1078920"/>
            <a:ext cx="91368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2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🔍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Text 9"/>
          <p:cNvSpPr/>
          <p:nvPr/>
        </p:nvSpPr>
        <p:spPr>
          <a:xfrm>
            <a:off x="438840" y="2194560"/>
            <a:ext cx="169092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100" b="1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Existing Solutions &amp; Limitations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Text 10"/>
          <p:cNvSpPr/>
          <p:nvPr/>
        </p:nvSpPr>
        <p:spPr>
          <a:xfrm>
            <a:off x="438840" y="4343400"/>
            <a:ext cx="16909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i="1" u="none" strike="noStrike">
                <a:solidFill>
                  <a:srgbClr val="0ea5e9"/>
                </a:solidFill>
                <a:effectLst/>
                <a:uFillTx/>
                <a:latin typeface="Calibri"/>
              </a:rPr>
              <a:t>Fill in your content →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Shape 11"/>
          <p:cNvSpPr/>
          <p:nvPr/>
        </p:nvSpPr>
        <p:spPr>
          <a:xfrm>
            <a:off x="2606040" y="1398960"/>
            <a:ext cx="6262920" cy="913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Shape 12"/>
          <p:cNvSpPr/>
          <p:nvPr/>
        </p:nvSpPr>
        <p:spPr>
          <a:xfrm>
            <a:off x="2606040" y="1398960"/>
            <a:ext cx="72360" cy="91368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3" name="Shape 13"/>
          <p:cNvSpPr/>
          <p:nvPr/>
        </p:nvSpPr>
        <p:spPr>
          <a:xfrm>
            <a:off x="2788920" y="1696320"/>
            <a:ext cx="319320" cy="319320"/>
          </a:xfrm>
          <a:prstGeom prst="ellipse">
            <a:avLst/>
          </a:prstGeom>
          <a:solidFill>
            <a:srgbClr val="0ea5e9">
              <a:alpha val="80000"/>
            </a:srgbClr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4" name="Text 14"/>
          <p:cNvSpPr/>
          <p:nvPr/>
        </p:nvSpPr>
        <p:spPr>
          <a:xfrm>
            <a:off x="2788920" y="169632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ea5e9"/>
                </a:solidFill>
                <a:effectLst/>
                <a:uFillTx/>
                <a:latin typeface="Calibri"/>
              </a:rPr>
              <a:t>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Text 15"/>
          <p:cNvSpPr/>
          <p:nvPr/>
        </p:nvSpPr>
        <p:spPr>
          <a:xfrm>
            <a:off x="3218760" y="1444680"/>
            <a:ext cx="557712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Current market or research solutions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Shape 16"/>
          <p:cNvSpPr/>
          <p:nvPr/>
        </p:nvSpPr>
        <p:spPr>
          <a:xfrm>
            <a:off x="2606040" y="2423160"/>
            <a:ext cx="6262920" cy="91368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Shape 17"/>
          <p:cNvSpPr/>
          <p:nvPr/>
        </p:nvSpPr>
        <p:spPr>
          <a:xfrm>
            <a:off x="2606040" y="2423160"/>
            <a:ext cx="72360" cy="91368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8" name="Shape 18"/>
          <p:cNvSpPr/>
          <p:nvPr/>
        </p:nvSpPr>
        <p:spPr>
          <a:xfrm>
            <a:off x="2788920" y="2720520"/>
            <a:ext cx="319320" cy="319320"/>
          </a:xfrm>
          <a:prstGeom prst="ellipse">
            <a:avLst/>
          </a:prstGeom>
          <a:solidFill>
            <a:srgbClr val="0ea5e9">
              <a:alpha val="80000"/>
            </a:srgbClr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Text 19"/>
          <p:cNvSpPr/>
          <p:nvPr/>
        </p:nvSpPr>
        <p:spPr>
          <a:xfrm>
            <a:off x="2788920" y="272052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ea5e9"/>
                </a:solidFill>
                <a:effectLst/>
                <a:uFillTx/>
                <a:latin typeface="Calibri"/>
              </a:rPr>
              <a:t>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Text 20"/>
          <p:cNvSpPr/>
          <p:nvPr/>
        </p:nvSpPr>
        <p:spPr>
          <a:xfrm>
            <a:off x="3218760" y="2468880"/>
            <a:ext cx="557712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Key limitations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Shape 21"/>
          <p:cNvSpPr/>
          <p:nvPr/>
        </p:nvSpPr>
        <p:spPr>
          <a:xfrm>
            <a:off x="2606040" y="3447360"/>
            <a:ext cx="6262920" cy="913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Shape 22"/>
          <p:cNvSpPr/>
          <p:nvPr/>
        </p:nvSpPr>
        <p:spPr>
          <a:xfrm>
            <a:off x="2606040" y="3447360"/>
            <a:ext cx="72360" cy="91368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Shape 23"/>
          <p:cNvSpPr/>
          <p:nvPr/>
        </p:nvSpPr>
        <p:spPr>
          <a:xfrm>
            <a:off x="2788920" y="3744360"/>
            <a:ext cx="319320" cy="319320"/>
          </a:xfrm>
          <a:prstGeom prst="ellipse">
            <a:avLst/>
          </a:prstGeom>
          <a:solidFill>
            <a:srgbClr val="0ea5e9">
              <a:alpha val="80000"/>
            </a:srgbClr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4" name="Text 24"/>
          <p:cNvSpPr/>
          <p:nvPr/>
        </p:nvSpPr>
        <p:spPr>
          <a:xfrm>
            <a:off x="2788920" y="374436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ea5e9"/>
                </a:solidFill>
                <a:effectLst/>
                <a:uFillTx/>
                <a:latin typeface="Calibri"/>
              </a:rPr>
              <a:t>3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Text 25"/>
          <p:cNvSpPr/>
          <p:nvPr/>
        </p:nvSpPr>
        <p:spPr>
          <a:xfrm>
            <a:off x="3218760" y="3493080"/>
            <a:ext cx="557712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Why improvement is needed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Shape 26"/>
          <p:cNvSpPr/>
          <p:nvPr/>
        </p:nvSpPr>
        <p:spPr>
          <a:xfrm>
            <a:off x="0" y="4846320"/>
            <a:ext cx="9143280" cy="29664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Text 27"/>
          <p:cNvSpPr/>
          <p:nvPr/>
        </p:nvSpPr>
        <p:spPr>
          <a:xfrm>
            <a:off x="365760" y="4846320"/>
            <a:ext cx="54856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IDEATHON 2026  •  Presentation Template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Text 28"/>
          <p:cNvSpPr/>
          <p:nvPr/>
        </p:nvSpPr>
        <p:spPr>
          <a:xfrm>
            <a:off x="6858000" y="4846320"/>
            <a:ext cx="191952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Slide 3 of 10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0"/>
          <p:cNvSpPr/>
          <p:nvPr/>
        </p:nvSpPr>
        <p:spPr>
          <a:xfrm>
            <a:off x="0" y="0"/>
            <a:ext cx="9143280" cy="74916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0" name="Shape 1"/>
          <p:cNvSpPr/>
          <p:nvPr/>
        </p:nvSpPr>
        <p:spPr>
          <a:xfrm>
            <a:off x="0" y="658440"/>
            <a:ext cx="9143280" cy="907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Text 2"/>
          <p:cNvSpPr/>
          <p:nvPr/>
        </p:nvSpPr>
        <p:spPr>
          <a:xfrm>
            <a:off x="502920" y="0"/>
            <a:ext cx="758880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400" b="1" u="none" spc="150" strike="noStrike">
                <a:solidFill>
                  <a:srgbClr val="ffffff"/>
                </a:solidFill>
                <a:effectLst/>
                <a:uFillTx/>
                <a:latin typeface="Calibri"/>
              </a:rPr>
              <a:t>4. PROPOSED SOLUTION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Shape 3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Text 4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600" b="1" u="none" strike="noStrike">
                <a:solidFill>
                  <a:srgbClr val="0d1f4e"/>
                </a:solidFill>
                <a:effectLst/>
                <a:uFillTx/>
                <a:latin typeface="Calibri"/>
              </a:rPr>
              <a:t>4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Shape 5"/>
          <p:cNvSpPr/>
          <p:nvPr/>
        </p:nvSpPr>
        <p:spPr>
          <a:xfrm>
            <a:off x="320040" y="914400"/>
            <a:ext cx="2010960" cy="39312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Shape 6"/>
          <p:cNvSpPr/>
          <p:nvPr/>
        </p:nvSpPr>
        <p:spPr>
          <a:xfrm>
            <a:off x="320040" y="914400"/>
            <a:ext cx="90720" cy="39312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" name="Shape 7"/>
          <p:cNvSpPr/>
          <p:nvPr/>
        </p:nvSpPr>
        <p:spPr>
          <a:xfrm>
            <a:off x="594360" y="1078920"/>
            <a:ext cx="913680" cy="913680"/>
          </a:xfrm>
          <a:prstGeom prst="ellipse">
            <a:avLst/>
          </a:prstGeom>
          <a:solidFill>
            <a:srgbClr val="0d9488">
              <a:alpha val="85000"/>
            </a:srgbClr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" name="Text 8"/>
          <p:cNvSpPr/>
          <p:nvPr/>
        </p:nvSpPr>
        <p:spPr>
          <a:xfrm>
            <a:off x="594360" y="1078920"/>
            <a:ext cx="91368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2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💡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Text 9"/>
          <p:cNvSpPr/>
          <p:nvPr/>
        </p:nvSpPr>
        <p:spPr>
          <a:xfrm>
            <a:off x="438840" y="2194560"/>
            <a:ext cx="169092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100" b="1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Proposed Solution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Text 10"/>
          <p:cNvSpPr/>
          <p:nvPr/>
        </p:nvSpPr>
        <p:spPr>
          <a:xfrm>
            <a:off x="438840" y="4343400"/>
            <a:ext cx="16909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i="1" u="none" strike="noStrike">
                <a:solidFill>
                  <a:srgbClr val="0d9488"/>
                </a:solidFill>
                <a:effectLst/>
                <a:uFillTx/>
                <a:latin typeface="Calibri"/>
              </a:rPr>
              <a:t>Fill in your content →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Shape 11"/>
          <p:cNvSpPr/>
          <p:nvPr/>
        </p:nvSpPr>
        <p:spPr>
          <a:xfrm>
            <a:off x="2606040" y="93276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Shape 12"/>
          <p:cNvSpPr/>
          <p:nvPr/>
        </p:nvSpPr>
        <p:spPr>
          <a:xfrm>
            <a:off x="2606040" y="932760"/>
            <a:ext cx="72360" cy="8910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2" name="Shape 13"/>
          <p:cNvSpPr/>
          <p:nvPr/>
        </p:nvSpPr>
        <p:spPr>
          <a:xfrm>
            <a:off x="2788920" y="1218600"/>
            <a:ext cx="319320" cy="319320"/>
          </a:xfrm>
          <a:prstGeom prst="ellipse">
            <a:avLst/>
          </a:prstGeom>
          <a:solidFill>
            <a:srgbClr val="0d9488">
              <a:alpha val="80000"/>
            </a:srgbClr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 14"/>
          <p:cNvSpPr/>
          <p:nvPr/>
        </p:nvSpPr>
        <p:spPr>
          <a:xfrm>
            <a:off x="2788920" y="121860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d9488"/>
                </a:solidFill>
                <a:effectLst/>
                <a:uFillTx/>
                <a:latin typeface="Calibri"/>
              </a:rPr>
              <a:t>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Text 15"/>
          <p:cNvSpPr/>
          <p:nvPr/>
        </p:nvSpPr>
        <p:spPr>
          <a:xfrm>
            <a:off x="3218760" y="97848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Solution overview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Shape 16"/>
          <p:cNvSpPr/>
          <p:nvPr/>
        </p:nvSpPr>
        <p:spPr>
          <a:xfrm>
            <a:off x="2606040" y="193392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Shape 17"/>
          <p:cNvSpPr/>
          <p:nvPr/>
        </p:nvSpPr>
        <p:spPr>
          <a:xfrm>
            <a:off x="2606040" y="1933920"/>
            <a:ext cx="72360" cy="8910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Shape 18"/>
          <p:cNvSpPr/>
          <p:nvPr/>
        </p:nvSpPr>
        <p:spPr>
          <a:xfrm>
            <a:off x="2788920" y="2219760"/>
            <a:ext cx="319320" cy="319320"/>
          </a:xfrm>
          <a:prstGeom prst="ellipse">
            <a:avLst/>
          </a:prstGeom>
          <a:solidFill>
            <a:srgbClr val="0d9488">
              <a:alpha val="80000"/>
            </a:srgbClr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" name="Text 19"/>
          <p:cNvSpPr/>
          <p:nvPr/>
        </p:nvSpPr>
        <p:spPr>
          <a:xfrm>
            <a:off x="2788920" y="221976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d9488"/>
                </a:solidFill>
                <a:effectLst/>
                <a:uFillTx/>
                <a:latin typeface="Calibri"/>
              </a:rPr>
              <a:t>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Text 20"/>
          <p:cNvSpPr/>
          <p:nvPr/>
        </p:nvSpPr>
        <p:spPr>
          <a:xfrm>
            <a:off x="3218760" y="197964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Unique value proposition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Shape 21"/>
          <p:cNvSpPr/>
          <p:nvPr/>
        </p:nvSpPr>
        <p:spPr>
          <a:xfrm>
            <a:off x="2606040" y="293508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Shape 22"/>
          <p:cNvSpPr/>
          <p:nvPr/>
        </p:nvSpPr>
        <p:spPr>
          <a:xfrm>
            <a:off x="2606040" y="2935080"/>
            <a:ext cx="72360" cy="8910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Shape 23"/>
          <p:cNvSpPr/>
          <p:nvPr/>
        </p:nvSpPr>
        <p:spPr>
          <a:xfrm>
            <a:off x="2788920" y="3220920"/>
            <a:ext cx="319320" cy="319320"/>
          </a:xfrm>
          <a:prstGeom prst="ellipse">
            <a:avLst/>
          </a:prstGeom>
          <a:solidFill>
            <a:srgbClr val="0d9488">
              <a:alpha val="80000"/>
            </a:srgbClr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3" name="Text 24"/>
          <p:cNvSpPr/>
          <p:nvPr/>
        </p:nvSpPr>
        <p:spPr>
          <a:xfrm>
            <a:off x="2788920" y="322092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d9488"/>
                </a:solidFill>
                <a:effectLst/>
                <a:uFillTx/>
                <a:latin typeface="Calibri"/>
              </a:rPr>
              <a:t>3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Text 25"/>
          <p:cNvSpPr/>
          <p:nvPr/>
        </p:nvSpPr>
        <p:spPr>
          <a:xfrm>
            <a:off x="3218760" y="298080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Key features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Shape 26"/>
          <p:cNvSpPr/>
          <p:nvPr/>
        </p:nvSpPr>
        <p:spPr>
          <a:xfrm>
            <a:off x="2606040" y="393660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Shape 27"/>
          <p:cNvSpPr/>
          <p:nvPr/>
        </p:nvSpPr>
        <p:spPr>
          <a:xfrm>
            <a:off x="2606040" y="3936600"/>
            <a:ext cx="72360" cy="8910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" name="Shape 28"/>
          <p:cNvSpPr/>
          <p:nvPr/>
        </p:nvSpPr>
        <p:spPr>
          <a:xfrm>
            <a:off x="2788920" y="4222080"/>
            <a:ext cx="319320" cy="319320"/>
          </a:xfrm>
          <a:prstGeom prst="ellipse">
            <a:avLst/>
          </a:prstGeom>
          <a:solidFill>
            <a:srgbClr val="0d9488">
              <a:alpha val="80000"/>
            </a:srgbClr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8" name="Text 29"/>
          <p:cNvSpPr/>
          <p:nvPr/>
        </p:nvSpPr>
        <p:spPr>
          <a:xfrm>
            <a:off x="2788920" y="422208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d9488"/>
                </a:solidFill>
                <a:effectLst/>
                <a:uFillTx/>
                <a:latin typeface="Calibri"/>
              </a:rPr>
              <a:t>4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Text 30"/>
          <p:cNvSpPr/>
          <p:nvPr/>
        </p:nvSpPr>
        <p:spPr>
          <a:xfrm>
            <a:off x="3218760" y="398232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Innovation highlight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Shape 31"/>
          <p:cNvSpPr/>
          <p:nvPr/>
        </p:nvSpPr>
        <p:spPr>
          <a:xfrm>
            <a:off x="0" y="4846320"/>
            <a:ext cx="9143280" cy="29664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Text 32"/>
          <p:cNvSpPr/>
          <p:nvPr/>
        </p:nvSpPr>
        <p:spPr>
          <a:xfrm>
            <a:off x="365760" y="4846320"/>
            <a:ext cx="54856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IDEATHON 2026  •  Presentation Template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Text 33"/>
          <p:cNvSpPr/>
          <p:nvPr/>
        </p:nvSpPr>
        <p:spPr>
          <a:xfrm>
            <a:off x="6858000" y="4846320"/>
            <a:ext cx="191952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Slide 4 of 10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0"/>
          <p:cNvSpPr/>
          <p:nvPr/>
        </p:nvSpPr>
        <p:spPr>
          <a:xfrm>
            <a:off x="0" y="0"/>
            <a:ext cx="9143280" cy="74916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" name="Shape 1"/>
          <p:cNvSpPr/>
          <p:nvPr/>
        </p:nvSpPr>
        <p:spPr>
          <a:xfrm>
            <a:off x="0" y="658440"/>
            <a:ext cx="9143280" cy="90720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5" name="Text 2"/>
          <p:cNvSpPr/>
          <p:nvPr/>
        </p:nvSpPr>
        <p:spPr>
          <a:xfrm>
            <a:off x="502920" y="0"/>
            <a:ext cx="758880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400" b="1" u="none" spc="150" strike="noStrike">
                <a:solidFill>
                  <a:srgbClr val="ffffff"/>
                </a:solidFill>
                <a:effectLst/>
                <a:uFillTx/>
                <a:latin typeface="Calibri"/>
              </a:rPr>
              <a:t>5. TECHNICAL APPROACH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Shape 3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Text 4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600" b="1" u="none" strike="noStrike">
                <a:solidFill>
                  <a:srgbClr val="0d1f4e"/>
                </a:solidFill>
                <a:effectLst/>
                <a:uFillTx/>
                <a:latin typeface="Calibri"/>
              </a:rPr>
              <a:t>5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Shape 5"/>
          <p:cNvSpPr/>
          <p:nvPr/>
        </p:nvSpPr>
        <p:spPr>
          <a:xfrm>
            <a:off x="320040" y="914400"/>
            <a:ext cx="2010960" cy="39312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Shape 6"/>
          <p:cNvSpPr/>
          <p:nvPr/>
        </p:nvSpPr>
        <p:spPr>
          <a:xfrm>
            <a:off x="320040" y="914400"/>
            <a:ext cx="90720" cy="3931200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" name="Shape 7"/>
          <p:cNvSpPr/>
          <p:nvPr/>
        </p:nvSpPr>
        <p:spPr>
          <a:xfrm>
            <a:off x="594360" y="1078920"/>
            <a:ext cx="913680" cy="913680"/>
          </a:xfrm>
          <a:prstGeom prst="ellipse">
            <a:avLst/>
          </a:prstGeom>
          <a:solidFill>
            <a:srgbClr val="1a56db">
              <a:alpha val="85000"/>
            </a:srgbClr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" name="Text 8"/>
          <p:cNvSpPr/>
          <p:nvPr/>
        </p:nvSpPr>
        <p:spPr>
          <a:xfrm>
            <a:off x="594360" y="1078920"/>
            <a:ext cx="91368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2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⚙️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Text 9"/>
          <p:cNvSpPr/>
          <p:nvPr/>
        </p:nvSpPr>
        <p:spPr>
          <a:xfrm>
            <a:off x="438840" y="2194560"/>
            <a:ext cx="169092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100" b="1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Technical Approach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Text 10"/>
          <p:cNvSpPr/>
          <p:nvPr/>
        </p:nvSpPr>
        <p:spPr>
          <a:xfrm>
            <a:off x="438840" y="4343400"/>
            <a:ext cx="16909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i="1" u="none" strike="noStrike">
                <a:solidFill>
                  <a:srgbClr val="1a56db"/>
                </a:solidFill>
                <a:effectLst/>
                <a:uFillTx/>
                <a:latin typeface="Calibri"/>
              </a:rPr>
              <a:t>Fill in your content →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Shape 11"/>
          <p:cNvSpPr/>
          <p:nvPr/>
        </p:nvSpPr>
        <p:spPr>
          <a:xfrm>
            <a:off x="2606040" y="93276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Shape 12"/>
          <p:cNvSpPr/>
          <p:nvPr/>
        </p:nvSpPr>
        <p:spPr>
          <a:xfrm>
            <a:off x="2606040" y="932760"/>
            <a:ext cx="72360" cy="891000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Shape 13"/>
          <p:cNvSpPr/>
          <p:nvPr/>
        </p:nvSpPr>
        <p:spPr>
          <a:xfrm>
            <a:off x="2788920" y="1218600"/>
            <a:ext cx="319320" cy="319320"/>
          </a:xfrm>
          <a:prstGeom prst="ellipse">
            <a:avLst/>
          </a:prstGeom>
          <a:solidFill>
            <a:srgbClr val="1a56db">
              <a:alpha val="80000"/>
            </a:srgbClr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Text 14"/>
          <p:cNvSpPr/>
          <p:nvPr/>
        </p:nvSpPr>
        <p:spPr>
          <a:xfrm>
            <a:off x="2788920" y="121860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1a56db"/>
                </a:solidFill>
                <a:effectLst/>
                <a:uFillTx/>
                <a:latin typeface="Calibri"/>
              </a:rPr>
              <a:t>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 15"/>
          <p:cNvSpPr/>
          <p:nvPr/>
        </p:nvSpPr>
        <p:spPr>
          <a:xfrm>
            <a:off x="3218760" y="97848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Architecture diagram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Shape 16"/>
          <p:cNvSpPr/>
          <p:nvPr/>
        </p:nvSpPr>
        <p:spPr>
          <a:xfrm>
            <a:off x="2606040" y="193392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Shape 17"/>
          <p:cNvSpPr/>
          <p:nvPr/>
        </p:nvSpPr>
        <p:spPr>
          <a:xfrm>
            <a:off x="2606040" y="1933920"/>
            <a:ext cx="72360" cy="891000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1" name="Shape 18"/>
          <p:cNvSpPr/>
          <p:nvPr/>
        </p:nvSpPr>
        <p:spPr>
          <a:xfrm>
            <a:off x="2788920" y="2219760"/>
            <a:ext cx="319320" cy="319320"/>
          </a:xfrm>
          <a:prstGeom prst="ellipse">
            <a:avLst/>
          </a:prstGeom>
          <a:solidFill>
            <a:srgbClr val="1a56db">
              <a:alpha val="80000"/>
            </a:srgbClr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2" name="Text 19"/>
          <p:cNvSpPr/>
          <p:nvPr/>
        </p:nvSpPr>
        <p:spPr>
          <a:xfrm>
            <a:off x="2788920" y="221976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1a56db"/>
                </a:solidFill>
                <a:effectLst/>
                <a:uFillTx/>
                <a:latin typeface="Calibri"/>
              </a:rPr>
              <a:t>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Text 20"/>
          <p:cNvSpPr/>
          <p:nvPr/>
        </p:nvSpPr>
        <p:spPr>
          <a:xfrm>
            <a:off x="3218760" y="197964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Technology stack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Shape 21"/>
          <p:cNvSpPr/>
          <p:nvPr/>
        </p:nvSpPr>
        <p:spPr>
          <a:xfrm>
            <a:off x="2606040" y="293508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Shape 22"/>
          <p:cNvSpPr/>
          <p:nvPr/>
        </p:nvSpPr>
        <p:spPr>
          <a:xfrm>
            <a:off x="2606040" y="2935080"/>
            <a:ext cx="72360" cy="891000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6" name="Shape 23"/>
          <p:cNvSpPr/>
          <p:nvPr/>
        </p:nvSpPr>
        <p:spPr>
          <a:xfrm>
            <a:off x="2788920" y="3220920"/>
            <a:ext cx="319320" cy="319320"/>
          </a:xfrm>
          <a:prstGeom prst="ellipse">
            <a:avLst/>
          </a:prstGeom>
          <a:solidFill>
            <a:srgbClr val="1a56db">
              <a:alpha val="80000"/>
            </a:srgbClr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7" name="Text 24"/>
          <p:cNvSpPr/>
          <p:nvPr/>
        </p:nvSpPr>
        <p:spPr>
          <a:xfrm>
            <a:off x="2788920" y="322092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1a56db"/>
                </a:solidFill>
                <a:effectLst/>
                <a:uFillTx/>
                <a:latin typeface="Calibri"/>
              </a:rPr>
              <a:t>3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Text 25"/>
          <p:cNvSpPr/>
          <p:nvPr/>
        </p:nvSpPr>
        <p:spPr>
          <a:xfrm>
            <a:off x="3218760" y="298080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Workflow / system design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Shape 26"/>
          <p:cNvSpPr/>
          <p:nvPr/>
        </p:nvSpPr>
        <p:spPr>
          <a:xfrm>
            <a:off x="2606040" y="393660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Shape 27"/>
          <p:cNvSpPr/>
          <p:nvPr/>
        </p:nvSpPr>
        <p:spPr>
          <a:xfrm>
            <a:off x="2606040" y="3936600"/>
            <a:ext cx="72360" cy="891000"/>
          </a:xfrm>
          <a:prstGeom prst="rect">
            <a:avLst/>
          </a:prstGeom>
          <a:solidFill>
            <a:srgbClr val="1a56db"/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1" name="Shape 28"/>
          <p:cNvSpPr/>
          <p:nvPr/>
        </p:nvSpPr>
        <p:spPr>
          <a:xfrm>
            <a:off x="2788920" y="4222080"/>
            <a:ext cx="319320" cy="319320"/>
          </a:xfrm>
          <a:prstGeom prst="ellipse">
            <a:avLst/>
          </a:prstGeom>
          <a:solidFill>
            <a:srgbClr val="1a56db">
              <a:alpha val="80000"/>
            </a:srgbClr>
          </a:solidFill>
          <a:ln w="12700">
            <a:solidFill>
              <a:srgbClr val="1a56d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2" name="Text 29"/>
          <p:cNvSpPr/>
          <p:nvPr/>
        </p:nvSpPr>
        <p:spPr>
          <a:xfrm>
            <a:off x="2788920" y="422208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1a56db"/>
                </a:solidFill>
                <a:effectLst/>
                <a:uFillTx/>
                <a:latin typeface="Calibri"/>
              </a:rPr>
              <a:t>4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Text 30"/>
          <p:cNvSpPr/>
          <p:nvPr/>
        </p:nvSpPr>
        <p:spPr>
          <a:xfrm>
            <a:off x="3218760" y="398232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Security &amp; scalability considerations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Shape 31"/>
          <p:cNvSpPr/>
          <p:nvPr/>
        </p:nvSpPr>
        <p:spPr>
          <a:xfrm>
            <a:off x="0" y="4846320"/>
            <a:ext cx="9143280" cy="29664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Text 32"/>
          <p:cNvSpPr/>
          <p:nvPr/>
        </p:nvSpPr>
        <p:spPr>
          <a:xfrm>
            <a:off x="365760" y="4846320"/>
            <a:ext cx="54856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IDEATHON 2026  •  Presentation Template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Text 33"/>
          <p:cNvSpPr/>
          <p:nvPr/>
        </p:nvSpPr>
        <p:spPr>
          <a:xfrm>
            <a:off x="6858000" y="4846320"/>
            <a:ext cx="191952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Slide 5 of 10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0"/>
          <p:cNvSpPr/>
          <p:nvPr/>
        </p:nvSpPr>
        <p:spPr>
          <a:xfrm>
            <a:off x="0" y="0"/>
            <a:ext cx="9143280" cy="74916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8" name="Shape 1"/>
          <p:cNvSpPr/>
          <p:nvPr/>
        </p:nvSpPr>
        <p:spPr>
          <a:xfrm>
            <a:off x="0" y="658440"/>
            <a:ext cx="9143280" cy="90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Text 2"/>
          <p:cNvSpPr/>
          <p:nvPr/>
        </p:nvSpPr>
        <p:spPr>
          <a:xfrm>
            <a:off x="502920" y="0"/>
            <a:ext cx="758880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400" b="1" u="none" spc="150" strike="noStrike">
                <a:solidFill>
                  <a:srgbClr val="ffffff"/>
                </a:solidFill>
                <a:effectLst/>
                <a:uFillTx/>
                <a:latin typeface="Calibri"/>
              </a:rPr>
              <a:t>6. FEASIBILITY &amp; IMPLEMENTATION PLAN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Shape 3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Text 4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600" b="1" u="none" strike="noStrike">
                <a:solidFill>
                  <a:srgbClr val="0d1f4e"/>
                </a:solidFill>
                <a:effectLst/>
                <a:uFillTx/>
                <a:latin typeface="Calibri"/>
              </a:rPr>
              <a:t>6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Shape 5"/>
          <p:cNvSpPr/>
          <p:nvPr/>
        </p:nvSpPr>
        <p:spPr>
          <a:xfrm>
            <a:off x="320040" y="914400"/>
            <a:ext cx="2010960" cy="39312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Shape 6"/>
          <p:cNvSpPr/>
          <p:nvPr/>
        </p:nvSpPr>
        <p:spPr>
          <a:xfrm>
            <a:off x="320040" y="914400"/>
            <a:ext cx="90720" cy="39312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Shape 7"/>
          <p:cNvSpPr/>
          <p:nvPr/>
        </p:nvSpPr>
        <p:spPr>
          <a:xfrm>
            <a:off x="594360" y="1078920"/>
            <a:ext cx="913680" cy="913680"/>
          </a:xfrm>
          <a:prstGeom prst="ellipse">
            <a:avLst/>
          </a:prstGeom>
          <a:solidFill>
            <a:srgbClr val="f59e0b">
              <a:alpha val="85000"/>
            </a:srgbClr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Text 8"/>
          <p:cNvSpPr/>
          <p:nvPr/>
        </p:nvSpPr>
        <p:spPr>
          <a:xfrm>
            <a:off x="594360" y="1078920"/>
            <a:ext cx="91368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2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📅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Text 9"/>
          <p:cNvSpPr/>
          <p:nvPr/>
        </p:nvSpPr>
        <p:spPr>
          <a:xfrm>
            <a:off x="438840" y="2194560"/>
            <a:ext cx="169092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100" b="1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Feasibility &amp; Implementation Plan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Text 10"/>
          <p:cNvSpPr/>
          <p:nvPr/>
        </p:nvSpPr>
        <p:spPr>
          <a:xfrm>
            <a:off x="438840" y="4343400"/>
            <a:ext cx="16909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i="1" u="none" strike="noStrike">
                <a:solidFill>
                  <a:srgbClr val="f59e0b"/>
                </a:solidFill>
                <a:effectLst/>
                <a:uFillTx/>
                <a:latin typeface="Calibri"/>
              </a:rPr>
              <a:t>Fill in your content →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Shape 11"/>
          <p:cNvSpPr/>
          <p:nvPr/>
        </p:nvSpPr>
        <p:spPr>
          <a:xfrm>
            <a:off x="2606040" y="93276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Shape 12"/>
          <p:cNvSpPr/>
          <p:nvPr/>
        </p:nvSpPr>
        <p:spPr>
          <a:xfrm>
            <a:off x="2606040" y="932760"/>
            <a:ext cx="72360" cy="8910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Shape 13"/>
          <p:cNvSpPr/>
          <p:nvPr/>
        </p:nvSpPr>
        <p:spPr>
          <a:xfrm>
            <a:off x="2788920" y="1218600"/>
            <a:ext cx="319320" cy="319320"/>
          </a:xfrm>
          <a:prstGeom prst="ellipse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Text 14"/>
          <p:cNvSpPr/>
          <p:nvPr/>
        </p:nvSpPr>
        <p:spPr>
          <a:xfrm>
            <a:off x="2788920" y="121860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f59e0b"/>
                </a:solidFill>
                <a:effectLst/>
                <a:uFillTx/>
                <a:latin typeface="Calibri"/>
              </a:rPr>
              <a:t>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Text 15"/>
          <p:cNvSpPr/>
          <p:nvPr/>
        </p:nvSpPr>
        <p:spPr>
          <a:xfrm>
            <a:off x="3218760" y="97848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Development timeline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Shape 16"/>
          <p:cNvSpPr/>
          <p:nvPr/>
        </p:nvSpPr>
        <p:spPr>
          <a:xfrm>
            <a:off x="2606040" y="193392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Shape 17"/>
          <p:cNvSpPr/>
          <p:nvPr/>
        </p:nvSpPr>
        <p:spPr>
          <a:xfrm>
            <a:off x="2606040" y="1933920"/>
            <a:ext cx="72360" cy="8910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Shape 18"/>
          <p:cNvSpPr/>
          <p:nvPr/>
        </p:nvSpPr>
        <p:spPr>
          <a:xfrm>
            <a:off x="2788920" y="2219760"/>
            <a:ext cx="319320" cy="319320"/>
          </a:xfrm>
          <a:prstGeom prst="ellipse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Text 19"/>
          <p:cNvSpPr/>
          <p:nvPr/>
        </p:nvSpPr>
        <p:spPr>
          <a:xfrm>
            <a:off x="2788920" y="221976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f59e0b"/>
                </a:solidFill>
                <a:effectLst/>
                <a:uFillTx/>
                <a:latin typeface="Calibri"/>
              </a:rPr>
              <a:t>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Text 20"/>
          <p:cNvSpPr/>
          <p:nvPr/>
        </p:nvSpPr>
        <p:spPr>
          <a:xfrm>
            <a:off x="3218760" y="197964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Required resources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Shape 21"/>
          <p:cNvSpPr/>
          <p:nvPr/>
        </p:nvSpPr>
        <p:spPr>
          <a:xfrm>
            <a:off x="2606040" y="293508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Shape 22"/>
          <p:cNvSpPr/>
          <p:nvPr/>
        </p:nvSpPr>
        <p:spPr>
          <a:xfrm>
            <a:off x="2606040" y="2935080"/>
            <a:ext cx="72360" cy="8910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Shape 23"/>
          <p:cNvSpPr/>
          <p:nvPr/>
        </p:nvSpPr>
        <p:spPr>
          <a:xfrm>
            <a:off x="2788920" y="3220920"/>
            <a:ext cx="319320" cy="319320"/>
          </a:xfrm>
          <a:prstGeom prst="ellipse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Text 24"/>
          <p:cNvSpPr/>
          <p:nvPr/>
        </p:nvSpPr>
        <p:spPr>
          <a:xfrm>
            <a:off x="2788920" y="322092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f59e0b"/>
                </a:solidFill>
                <a:effectLst/>
                <a:uFillTx/>
                <a:latin typeface="Calibri"/>
              </a:rPr>
              <a:t>3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Text 25"/>
          <p:cNvSpPr/>
          <p:nvPr/>
        </p:nvSpPr>
        <p:spPr>
          <a:xfrm>
            <a:off x="3218760" y="298080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Risk assessment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Shape 26"/>
          <p:cNvSpPr/>
          <p:nvPr/>
        </p:nvSpPr>
        <p:spPr>
          <a:xfrm>
            <a:off x="2606040" y="393660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Shape 27"/>
          <p:cNvSpPr/>
          <p:nvPr/>
        </p:nvSpPr>
        <p:spPr>
          <a:xfrm>
            <a:off x="2606040" y="3936600"/>
            <a:ext cx="72360" cy="8910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Shape 28"/>
          <p:cNvSpPr/>
          <p:nvPr/>
        </p:nvSpPr>
        <p:spPr>
          <a:xfrm>
            <a:off x="2788920" y="4222080"/>
            <a:ext cx="319320" cy="319320"/>
          </a:xfrm>
          <a:prstGeom prst="ellipse">
            <a:avLst/>
          </a:prstGeom>
          <a:solidFill>
            <a:srgbClr val="f59e0b">
              <a:alpha val="80000"/>
            </a:srgbClr>
          </a:solidFill>
          <a:ln w="12700">
            <a:solidFill>
              <a:srgbClr val="f59e0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Text 29"/>
          <p:cNvSpPr/>
          <p:nvPr/>
        </p:nvSpPr>
        <p:spPr>
          <a:xfrm>
            <a:off x="2788920" y="422208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f59e0b"/>
                </a:solidFill>
                <a:effectLst/>
                <a:uFillTx/>
                <a:latin typeface="Calibri"/>
              </a:rPr>
              <a:t>4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Text 30"/>
          <p:cNvSpPr/>
          <p:nvPr/>
        </p:nvSpPr>
        <p:spPr>
          <a:xfrm>
            <a:off x="3218760" y="398232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Mitigation strategy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Shape 31"/>
          <p:cNvSpPr/>
          <p:nvPr/>
        </p:nvSpPr>
        <p:spPr>
          <a:xfrm>
            <a:off x="0" y="4846320"/>
            <a:ext cx="9143280" cy="29664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Text 32"/>
          <p:cNvSpPr/>
          <p:nvPr/>
        </p:nvSpPr>
        <p:spPr>
          <a:xfrm>
            <a:off x="365760" y="4846320"/>
            <a:ext cx="54856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IDEATHON 2026  •  Presentation Template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Text 33"/>
          <p:cNvSpPr/>
          <p:nvPr/>
        </p:nvSpPr>
        <p:spPr>
          <a:xfrm>
            <a:off x="6858000" y="4846320"/>
            <a:ext cx="191952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Slide 6 of 10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0"/>
          <p:cNvSpPr/>
          <p:nvPr/>
        </p:nvSpPr>
        <p:spPr>
          <a:xfrm>
            <a:off x="0" y="0"/>
            <a:ext cx="9143280" cy="74916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2" name="Shape 1"/>
          <p:cNvSpPr/>
          <p:nvPr/>
        </p:nvSpPr>
        <p:spPr>
          <a:xfrm>
            <a:off x="0" y="658440"/>
            <a:ext cx="9143280" cy="907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Text 2"/>
          <p:cNvSpPr/>
          <p:nvPr/>
        </p:nvSpPr>
        <p:spPr>
          <a:xfrm>
            <a:off x="502920" y="0"/>
            <a:ext cx="758880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400" b="1" u="none" spc="150" strike="noStrike">
                <a:solidFill>
                  <a:srgbClr val="ffffff"/>
                </a:solidFill>
                <a:effectLst/>
                <a:uFillTx/>
                <a:latin typeface="Calibri"/>
              </a:rPr>
              <a:t>7. IMPACT &amp; TARGET USERS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Shape 3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Text 4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600" b="1" u="none" strike="noStrike">
                <a:solidFill>
                  <a:srgbClr val="0d1f4e"/>
                </a:solidFill>
                <a:effectLst/>
                <a:uFillTx/>
                <a:latin typeface="Calibri"/>
              </a:rPr>
              <a:t>7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Shape 5"/>
          <p:cNvSpPr/>
          <p:nvPr/>
        </p:nvSpPr>
        <p:spPr>
          <a:xfrm>
            <a:off x="320040" y="914400"/>
            <a:ext cx="2010960" cy="39312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Shape 6"/>
          <p:cNvSpPr/>
          <p:nvPr/>
        </p:nvSpPr>
        <p:spPr>
          <a:xfrm>
            <a:off x="320040" y="914400"/>
            <a:ext cx="90720" cy="39312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Shape 7"/>
          <p:cNvSpPr/>
          <p:nvPr/>
        </p:nvSpPr>
        <p:spPr>
          <a:xfrm>
            <a:off x="594360" y="1078920"/>
            <a:ext cx="913680" cy="913680"/>
          </a:xfrm>
          <a:prstGeom prst="ellipse">
            <a:avLst/>
          </a:prstGeom>
          <a:solidFill>
            <a:srgbClr val="10b981">
              <a:alpha val="85000"/>
            </a:srgbClr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Text 8"/>
          <p:cNvSpPr/>
          <p:nvPr/>
        </p:nvSpPr>
        <p:spPr>
          <a:xfrm>
            <a:off x="594360" y="1078920"/>
            <a:ext cx="91368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2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🎯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Text 9"/>
          <p:cNvSpPr/>
          <p:nvPr/>
        </p:nvSpPr>
        <p:spPr>
          <a:xfrm>
            <a:off x="438840" y="2194560"/>
            <a:ext cx="169092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100" b="1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Impact &amp; Target Users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Text 10"/>
          <p:cNvSpPr/>
          <p:nvPr/>
        </p:nvSpPr>
        <p:spPr>
          <a:xfrm>
            <a:off x="438840" y="4343400"/>
            <a:ext cx="16909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i="1" u="none" strike="noStrike">
                <a:solidFill>
                  <a:srgbClr val="10b981"/>
                </a:solidFill>
                <a:effectLst/>
                <a:uFillTx/>
                <a:latin typeface="Calibri"/>
              </a:rPr>
              <a:t>Fill in your content →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Shape 11"/>
          <p:cNvSpPr/>
          <p:nvPr/>
        </p:nvSpPr>
        <p:spPr>
          <a:xfrm>
            <a:off x="2606040" y="93276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Shape 12"/>
          <p:cNvSpPr/>
          <p:nvPr/>
        </p:nvSpPr>
        <p:spPr>
          <a:xfrm>
            <a:off x="2606040" y="932760"/>
            <a:ext cx="72360" cy="8910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Shape 13"/>
          <p:cNvSpPr/>
          <p:nvPr/>
        </p:nvSpPr>
        <p:spPr>
          <a:xfrm>
            <a:off x="2788920" y="1218600"/>
            <a:ext cx="319320" cy="319320"/>
          </a:xfrm>
          <a:prstGeom prst="ellipse">
            <a:avLst/>
          </a:prstGeom>
          <a:solidFill>
            <a:srgbClr val="10b981">
              <a:alpha val="80000"/>
            </a:srgbClr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Text 14"/>
          <p:cNvSpPr/>
          <p:nvPr/>
        </p:nvSpPr>
        <p:spPr>
          <a:xfrm>
            <a:off x="2788920" y="121860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10b981"/>
                </a:solidFill>
                <a:effectLst/>
                <a:uFillTx/>
                <a:latin typeface="Calibri"/>
              </a:rPr>
              <a:t>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Text 15"/>
          <p:cNvSpPr/>
          <p:nvPr/>
        </p:nvSpPr>
        <p:spPr>
          <a:xfrm>
            <a:off x="3218760" y="97848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Target audience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Shape 16"/>
          <p:cNvSpPr/>
          <p:nvPr/>
        </p:nvSpPr>
        <p:spPr>
          <a:xfrm>
            <a:off x="2606040" y="193392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Shape 17"/>
          <p:cNvSpPr/>
          <p:nvPr/>
        </p:nvSpPr>
        <p:spPr>
          <a:xfrm>
            <a:off x="2606040" y="1933920"/>
            <a:ext cx="72360" cy="8910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Shape 18"/>
          <p:cNvSpPr/>
          <p:nvPr/>
        </p:nvSpPr>
        <p:spPr>
          <a:xfrm>
            <a:off x="2788920" y="2219760"/>
            <a:ext cx="319320" cy="319320"/>
          </a:xfrm>
          <a:prstGeom prst="ellipse">
            <a:avLst/>
          </a:prstGeom>
          <a:solidFill>
            <a:srgbClr val="10b981">
              <a:alpha val="80000"/>
            </a:srgbClr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Text 19"/>
          <p:cNvSpPr/>
          <p:nvPr/>
        </p:nvSpPr>
        <p:spPr>
          <a:xfrm>
            <a:off x="2788920" y="221976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10b981"/>
                </a:solidFill>
                <a:effectLst/>
                <a:uFillTx/>
                <a:latin typeface="Calibri"/>
              </a:rPr>
              <a:t>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Text 20"/>
          <p:cNvSpPr/>
          <p:nvPr/>
        </p:nvSpPr>
        <p:spPr>
          <a:xfrm>
            <a:off x="3218760" y="197964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Expected impact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Shape 21"/>
          <p:cNvSpPr/>
          <p:nvPr/>
        </p:nvSpPr>
        <p:spPr>
          <a:xfrm>
            <a:off x="2606040" y="293508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Shape 22"/>
          <p:cNvSpPr/>
          <p:nvPr/>
        </p:nvSpPr>
        <p:spPr>
          <a:xfrm>
            <a:off x="2606040" y="2935080"/>
            <a:ext cx="72360" cy="8910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Shape 23"/>
          <p:cNvSpPr/>
          <p:nvPr/>
        </p:nvSpPr>
        <p:spPr>
          <a:xfrm>
            <a:off x="2788920" y="3220920"/>
            <a:ext cx="319320" cy="319320"/>
          </a:xfrm>
          <a:prstGeom prst="ellipse">
            <a:avLst/>
          </a:prstGeom>
          <a:solidFill>
            <a:srgbClr val="10b981">
              <a:alpha val="80000"/>
            </a:srgbClr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Text 24"/>
          <p:cNvSpPr/>
          <p:nvPr/>
        </p:nvSpPr>
        <p:spPr>
          <a:xfrm>
            <a:off x="2788920" y="322092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10b981"/>
                </a:solidFill>
                <a:effectLst/>
                <a:uFillTx/>
                <a:latin typeface="Calibri"/>
              </a:rPr>
              <a:t>3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Text 25"/>
          <p:cNvSpPr/>
          <p:nvPr/>
        </p:nvSpPr>
        <p:spPr>
          <a:xfrm>
            <a:off x="3218760" y="298080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Market size (if applicable)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Shape 26"/>
          <p:cNvSpPr/>
          <p:nvPr/>
        </p:nvSpPr>
        <p:spPr>
          <a:xfrm>
            <a:off x="2606040" y="393660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Shape 27"/>
          <p:cNvSpPr/>
          <p:nvPr/>
        </p:nvSpPr>
        <p:spPr>
          <a:xfrm>
            <a:off x="2606040" y="3936600"/>
            <a:ext cx="72360" cy="89100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Shape 28"/>
          <p:cNvSpPr/>
          <p:nvPr/>
        </p:nvSpPr>
        <p:spPr>
          <a:xfrm>
            <a:off x="2788920" y="4222080"/>
            <a:ext cx="319320" cy="319320"/>
          </a:xfrm>
          <a:prstGeom prst="ellipse">
            <a:avLst/>
          </a:prstGeom>
          <a:solidFill>
            <a:srgbClr val="10b981">
              <a:alpha val="80000"/>
            </a:srgbClr>
          </a:solidFill>
          <a:ln w="12700">
            <a:solidFill>
              <a:srgbClr val="10b98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Text 29"/>
          <p:cNvSpPr/>
          <p:nvPr/>
        </p:nvSpPr>
        <p:spPr>
          <a:xfrm>
            <a:off x="2788920" y="422208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10b981"/>
                </a:solidFill>
                <a:effectLst/>
                <a:uFillTx/>
                <a:latin typeface="Calibri"/>
              </a:rPr>
              <a:t>4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Text 30"/>
          <p:cNvSpPr/>
          <p:nvPr/>
        </p:nvSpPr>
        <p:spPr>
          <a:xfrm>
            <a:off x="3218760" y="398232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Social/Business value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Shape 31"/>
          <p:cNvSpPr/>
          <p:nvPr/>
        </p:nvSpPr>
        <p:spPr>
          <a:xfrm>
            <a:off x="0" y="4846320"/>
            <a:ext cx="9143280" cy="29664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Text 32"/>
          <p:cNvSpPr/>
          <p:nvPr/>
        </p:nvSpPr>
        <p:spPr>
          <a:xfrm>
            <a:off x="365760" y="4846320"/>
            <a:ext cx="54856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IDEATHON 2026  •  Presentation Template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Text 33"/>
          <p:cNvSpPr/>
          <p:nvPr/>
        </p:nvSpPr>
        <p:spPr>
          <a:xfrm>
            <a:off x="6858000" y="4846320"/>
            <a:ext cx="191952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Slide 7 of 10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0"/>
          <p:cNvSpPr/>
          <p:nvPr/>
        </p:nvSpPr>
        <p:spPr>
          <a:xfrm>
            <a:off x="0" y="0"/>
            <a:ext cx="9143280" cy="74916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6" name="Shape 1"/>
          <p:cNvSpPr/>
          <p:nvPr/>
        </p:nvSpPr>
        <p:spPr>
          <a:xfrm>
            <a:off x="0" y="658440"/>
            <a:ext cx="9143280" cy="907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7" name="Text 2"/>
          <p:cNvSpPr/>
          <p:nvPr/>
        </p:nvSpPr>
        <p:spPr>
          <a:xfrm>
            <a:off x="502920" y="0"/>
            <a:ext cx="758880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400" b="1" u="none" spc="150" strike="noStrike">
                <a:solidFill>
                  <a:srgbClr val="ffffff"/>
                </a:solidFill>
                <a:effectLst/>
                <a:uFillTx/>
                <a:latin typeface="Calibri"/>
              </a:rPr>
              <a:t>8. BUSINESS / ADOPTION MODEL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Shape 3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9" name="Text 4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600" b="1" u="none" strike="noStrike">
                <a:solidFill>
                  <a:srgbClr val="0d1f4e"/>
                </a:solidFill>
                <a:effectLst/>
                <a:uFillTx/>
                <a:latin typeface="Calibri"/>
              </a:rPr>
              <a:t>8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Shape 5"/>
          <p:cNvSpPr/>
          <p:nvPr/>
        </p:nvSpPr>
        <p:spPr>
          <a:xfrm>
            <a:off x="320040" y="914400"/>
            <a:ext cx="2010960" cy="39312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Shape 6"/>
          <p:cNvSpPr/>
          <p:nvPr/>
        </p:nvSpPr>
        <p:spPr>
          <a:xfrm>
            <a:off x="320040" y="914400"/>
            <a:ext cx="90720" cy="39312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2" name="Shape 7"/>
          <p:cNvSpPr/>
          <p:nvPr/>
        </p:nvSpPr>
        <p:spPr>
          <a:xfrm>
            <a:off x="594360" y="1078920"/>
            <a:ext cx="913680" cy="913680"/>
          </a:xfrm>
          <a:prstGeom prst="ellipse">
            <a:avLst/>
          </a:prstGeom>
          <a:solidFill>
            <a:srgbClr val="0ea5e9">
              <a:alpha val="85000"/>
            </a:srgbClr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3" name="Text 8"/>
          <p:cNvSpPr/>
          <p:nvPr/>
        </p:nvSpPr>
        <p:spPr>
          <a:xfrm>
            <a:off x="594360" y="1078920"/>
            <a:ext cx="91368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2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💼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Text 9"/>
          <p:cNvSpPr/>
          <p:nvPr/>
        </p:nvSpPr>
        <p:spPr>
          <a:xfrm>
            <a:off x="438840" y="2194560"/>
            <a:ext cx="169092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100" b="1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Business / Adoption Model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Text 10"/>
          <p:cNvSpPr/>
          <p:nvPr/>
        </p:nvSpPr>
        <p:spPr>
          <a:xfrm>
            <a:off x="438840" y="4343400"/>
            <a:ext cx="16909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i="1" u="none" strike="noStrike">
                <a:solidFill>
                  <a:srgbClr val="0ea5e9"/>
                </a:solidFill>
                <a:effectLst/>
                <a:uFillTx/>
                <a:latin typeface="Calibri"/>
              </a:rPr>
              <a:t>Fill in your content →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Shape 11"/>
          <p:cNvSpPr/>
          <p:nvPr/>
        </p:nvSpPr>
        <p:spPr>
          <a:xfrm>
            <a:off x="2606040" y="93276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Shape 12"/>
          <p:cNvSpPr/>
          <p:nvPr/>
        </p:nvSpPr>
        <p:spPr>
          <a:xfrm>
            <a:off x="2606040" y="932760"/>
            <a:ext cx="72360" cy="8910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8" name="Shape 13"/>
          <p:cNvSpPr/>
          <p:nvPr/>
        </p:nvSpPr>
        <p:spPr>
          <a:xfrm>
            <a:off x="2788920" y="1218600"/>
            <a:ext cx="319320" cy="319320"/>
          </a:xfrm>
          <a:prstGeom prst="ellipse">
            <a:avLst/>
          </a:prstGeom>
          <a:solidFill>
            <a:srgbClr val="0ea5e9">
              <a:alpha val="80000"/>
            </a:srgbClr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9" name="Text 14"/>
          <p:cNvSpPr/>
          <p:nvPr/>
        </p:nvSpPr>
        <p:spPr>
          <a:xfrm>
            <a:off x="2788920" y="121860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ea5e9"/>
                </a:solidFill>
                <a:effectLst/>
                <a:uFillTx/>
                <a:latin typeface="Calibri"/>
              </a:rPr>
              <a:t>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Text 15"/>
          <p:cNvSpPr/>
          <p:nvPr/>
        </p:nvSpPr>
        <p:spPr>
          <a:xfrm>
            <a:off x="3218760" y="97848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Revenue model (if applicable)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Shape 16"/>
          <p:cNvSpPr/>
          <p:nvPr/>
        </p:nvSpPr>
        <p:spPr>
          <a:xfrm>
            <a:off x="2606040" y="193392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Shape 17"/>
          <p:cNvSpPr/>
          <p:nvPr/>
        </p:nvSpPr>
        <p:spPr>
          <a:xfrm>
            <a:off x="2606040" y="1933920"/>
            <a:ext cx="72360" cy="8910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3" name="Shape 18"/>
          <p:cNvSpPr/>
          <p:nvPr/>
        </p:nvSpPr>
        <p:spPr>
          <a:xfrm>
            <a:off x="2788920" y="2219760"/>
            <a:ext cx="319320" cy="319320"/>
          </a:xfrm>
          <a:prstGeom prst="ellipse">
            <a:avLst/>
          </a:prstGeom>
          <a:solidFill>
            <a:srgbClr val="0ea5e9">
              <a:alpha val="80000"/>
            </a:srgbClr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4" name="Text 19"/>
          <p:cNvSpPr/>
          <p:nvPr/>
        </p:nvSpPr>
        <p:spPr>
          <a:xfrm>
            <a:off x="2788920" y="221976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ea5e9"/>
                </a:solidFill>
                <a:effectLst/>
                <a:uFillTx/>
                <a:latin typeface="Calibri"/>
              </a:rPr>
              <a:t>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Text 20"/>
          <p:cNvSpPr/>
          <p:nvPr/>
        </p:nvSpPr>
        <p:spPr>
          <a:xfrm>
            <a:off x="3218760" y="197964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Deployment strategy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Shape 21"/>
          <p:cNvSpPr/>
          <p:nvPr/>
        </p:nvSpPr>
        <p:spPr>
          <a:xfrm>
            <a:off x="2606040" y="2935080"/>
            <a:ext cx="6262920" cy="89100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Shape 22"/>
          <p:cNvSpPr/>
          <p:nvPr/>
        </p:nvSpPr>
        <p:spPr>
          <a:xfrm>
            <a:off x="2606040" y="2935080"/>
            <a:ext cx="72360" cy="8910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8" name="Shape 23"/>
          <p:cNvSpPr/>
          <p:nvPr/>
        </p:nvSpPr>
        <p:spPr>
          <a:xfrm>
            <a:off x="2788920" y="3220920"/>
            <a:ext cx="319320" cy="319320"/>
          </a:xfrm>
          <a:prstGeom prst="ellipse">
            <a:avLst/>
          </a:prstGeom>
          <a:solidFill>
            <a:srgbClr val="0ea5e9">
              <a:alpha val="80000"/>
            </a:srgbClr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9" name="Text 24"/>
          <p:cNvSpPr/>
          <p:nvPr/>
        </p:nvSpPr>
        <p:spPr>
          <a:xfrm>
            <a:off x="2788920" y="322092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ea5e9"/>
                </a:solidFill>
                <a:effectLst/>
                <a:uFillTx/>
                <a:latin typeface="Calibri"/>
              </a:rPr>
              <a:t>3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Text 25"/>
          <p:cNvSpPr/>
          <p:nvPr/>
        </p:nvSpPr>
        <p:spPr>
          <a:xfrm>
            <a:off x="3218760" y="298080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Partnerships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Shape 26"/>
          <p:cNvSpPr/>
          <p:nvPr/>
        </p:nvSpPr>
        <p:spPr>
          <a:xfrm>
            <a:off x="2606040" y="3936600"/>
            <a:ext cx="6262920" cy="8910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Shape 27"/>
          <p:cNvSpPr/>
          <p:nvPr/>
        </p:nvSpPr>
        <p:spPr>
          <a:xfrm>
            <a:off x="2606040" y="3936600"/>
            <a:ext cx="72360" cy="891000"/>
          </a:xfrm>
          <a:prstGeom prst="rect">
            <a:avLst/>
          </a:prstGeom>
          <a:solidFill>
            <a:srgbClr val="0ea5e9"/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3" name="Shape 28"/>
          <p:cNvSpPr/>
          <p:nvPr/>
        </p:nvSpPr>
        <p:spPr>
          <a:xfrm>
            <a:off x="2788920" y="4222080"/>
            <a:ext cx="319320" cy="319320"/>
          </a:xfrm>
          <a:prstGeom prst="ellipse">
            <a:avLst/>
          </a:prstGeom>
          <a:solidFill>
            <a:srgbClr val="0ea5e9">
              <a:alpha val="80000"/>
            </a:srgbClr>
          </a:solidFill>
          <a:ln w="12700">
            <a:solidFill>
              <a:srgbClr val="0ea5e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4" name="Text 29"/>
          <p:cNvSpPr/>
          <p:nvPr/>
        </p:nvSpPr>
        <p:spPr>
          <a:xfrm>
            <a:off x="2788920" y="422208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ea5e9"/>
                </a:solidFill>
                <a:effectLst/>
                <a:uFillTx/>
                <a:latin typeface="Calibri"/>
              </a:rPr>
              <a:t>4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Text 30"/>
          <p:cNvSpPr/>
          <p:nvPr/>
        </p:nvSpPr>
        <p:spPr>
          <a:xfrm>
            <a:off x="3218760" y="3982320"/>
            <a:ext cx="5577120" cy="79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Sustainability plan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Shape 31"/>
          <p:cNvSpPr/>
          <p:nvPr/>
        </p:nvSpPr>
        <p:spPr>
          <a:xfrm>
            <a:off x="0" y="4846320"/>
            <a:ext cx="9143280" cy="29664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Text 32"/>
          <p:cNvSpPr/>
          <p:nvPr/>
        </p:nvSpPr>
        <p:spPr>
          <a:xfrm>
            <a:off x="365760" y="4846320"/>
            <a:ext cx="54856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IDEATHON 2026  •  Presentation Template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Text 33"/>
          <p:cNvSpPr/>
          <p:nvPr/>
        </p:nvSpPr>
        <p:spPr>
          <a:xfrm>
            <a:off x="6858000" y="4846320"/>
            <a:ext cx="191952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Slide 8 of 10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0"/>
          <p:cNvSpPr/>
          <p:nvPr/>
        </p:nvSpPr>
        <p:spPr>
          <a:xfrm>
            <a:off x="0" y="0"/>
            <a:ext cx="9143280" cy="749160"/>
          </a:xfrm>
          <a:prstGeom prst="rect">
            <a:avLst/>
          </a:prstGeom>
          <a:solidFill>
            <a:srgbClr val="0d1f4e"/>
          </a:solidFill>
          <a:ln w="12700">
            <a:solidFill>
              <a:srgbClr val="0d1f4e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0" name="Shape 1"/>
          <p:cNvSpPr/>
          <p:nvPr/>
        </p:nvSpPr>
        <p:spPr>
          <a:xfrm>
            <a:off x="0" y="658440"/>
            <a:ext cx="9143280" cy="907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1" name="Text 2"/>
          <p:cNvSpPr/>
          <p:nvPr/>
        </p:nvSpPr>
        <p:spPr>
          <a:xfrm>
            <a:off x="502920" y="0"/>
            <a:ext cx="7588800" cy="68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400" b="1" u="none" spc="150" strike="noStrike">
                <a:solidFill>
                  <a:srgbClr val="ffffff"/>
                </a:solidFill>
                <a:effectLst/>
                <a:uFillTx/>
                <a:latin typeface="Calibri"/>
              </a:rPr>
              <a:t>9. PROTOTYPE / DEMO</a:t>
            </a:r>
            <a:endParaRPr lang="en-US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Shape 3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3" name="Text 4"/>
          <p:cNvSpPr/>
          <p:nvPr/>
        </p:nvSpPr>
        <p:spPr>
          <a:xfrm>
            <a:off x="8366760" y="73080"/>
            <a:ext cx="657720" cy="54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600" b="1" u="none" strike="noStrike">
                <a:solidFill>
                  <a:srgbClr val="0d1f4e"/>
                </a:solidFill>
                <a:effectLst/>
                <a:uFillTx/>
                <a:latin typeface="Calibri"/>
              </a:rPr>
              <a:t>9</a:t>
            </a:r>
            <a:endParaRPr lang="en-US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Shape 5"/>
          <p:cNvSpPr/>
          <p:nvPr/>
        </p:nvSpPr>
        <p:spPr>
          <a:xfrm>
            <a:off x="320040" y="914400"/>
            <a:ext cx="2010960" cy="393120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Shape 6"/>
          <p:cNvSpPr/>
          <p:nvPr/>
        </p:nvSpPr>
        <p:spPr>
          <a:xfrm>
            <a:off x="320040" y="914400"/>
            <a:ext cx="90720" cy="39312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6" name="Shape 7"/>
          <p:cNvSpPr/>
          <p:nvPr/>
        </p:nvSpPr>
        <p:spPr>
          <a:xfrm>
            <a:off x="594360" y="1078920"/>
            <a:ext cx="913680" cy="913680"/>
          </a:xfrm>
          <a:prstGeom prst="ellipse">
            <a:avLst/>
          </a:prstGeom>
          <a:solidFill>
            <a:srgbClr val="0d9488">
              <a:alpha val="85000"/>
            </a:srgbClr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7" name="Text 8"/>
          <p:cNvSpPr/>
          <p:nvPr/>
        </p:nvSpPr>
        <p:spPr>
          <a:xfrm>
            <a:off x="594360" y="1078920"/>
            <a:ext cx="913680" cy="91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2600" b="0" u="none" strike="noStrike">
                <a:solidFill>
                  <a:srgbClr val="000000"/>
                </a:solidFill>
                <a:effectLst/>
                <a:uFillTx/>
                <a:latin typeface="Calibri"/>
              </a:rPr>
              <a:t>📱</a:t>
            </a:r>
            <a:endParaRPr lang="en-US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Text 9"/>
          <p:cNvSpPr/>
          <p:nvPr/>
        </p:nvSpPr>
        <p:spPr>
          <a:xfrm>
            <a:off x="438840" y="2194560"/>
            <a:ext cx="1690920" cy="2468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100" b="1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Prototype / Demo</a:t>
            </a:r>
            <a:endParaRPr lang="en-US" sz="11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Text 10"/>
          <p:cNvSpPr/>
          <p:nvPr/>
        </p:nvSpPr>
        <p:spPr>
          <a:xfrm>
            <a:off x="438840" y="4343400"/>
            <a:ext cx="16909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i="1" u="none" strike="noStrike">
                <a:solidFill>
                  <a:srgbClr val="0d9488"/>
                </a:solidFill>
                <a:effectLst/>
                <a:uFillTx/>
                <a:latin typeface="Calibri"/>
              </a:rPr>
              <a:t>Fill in your content →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Shape 11"/>
          <p:cNvSpPr/>
          <p:nvPr/>
        </p:nvSpPr>
        <p:spPr>
          <a:xfrm>
            <a:off x="2606040" y="1398960"/>
            <a:ext cx="6262920" cy="913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Shape 12"/>
          <p:cNvSpPr/>
          <p:nvPr/>
        </p:nvSpPr>
        <p:spPr>
          <a:xfrm>
            <a:off x="2606040" y="1398960"/>
            <a:ext cx="72360" cy="9136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2" name="Shape 13"/>
          <p:cNvSpPr/>
          <p:nvPr/>
        </p:nvSpPr>
        <p:spPr>
          <a:xfrm>
            <a:off x="2788920" y="1696320"/>
            <a:ext cx="319320" cy="319320"/>
          </a:xfrm>
          <a:prstGeom prst="ellipse">
            <a:avLst/>
          </a:prstGeom>
          <a:solidFill>
            <a:srgbClr val="0d9488">
              <a:alpha val="80000"/>
            </a:srgbClr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3" name="Text 14"/>
          <p:cNvSpPr/>
          <p:nvPr/>
        </p:nvSpPr>
        <p:spPr>
          <a:xfrm>
            <a:off x="2788920" y="169632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d9488"/>
                </a:solidFill>
                <a:effectLst/>
                <a:uFillTx/>
                <a:latin typeface="Calibri"/>
              </a:rPr>
              <a:t>1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Text 15"/>
          <p:cNvSpPr/>
          <p:nvPr/>
        </p:nvSpPr>
        <p:spPr>
          <a:xfrm>
            <a:off x="3218760" y="1444680"/>
            <a:ext cx="557712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Screenshots / UI mockups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Shape 16"/>
          <p:cNvSpPr/>
          <p:nvPr/>
        </p:nvSpPr>
        <p:spPr>
          <a:xfrm>
            <a:off x="2606040" y="2423160"/>
            <a:ext cx="6262920" cy="91368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Shape 17"/>
          <p:cNvSpPr/>
          <p:nvPr/>
        </p:nvSpPr>
        <p:spPr>
          <a:xfrm>
            <a:off x="2606040" y="2423160"/>
            <a:ext cx="72360" cy="9136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7" name="Shape 18"/>
          <p:cNvSpPr/>
          <p:nvPr/>
        </p:nvSpPr>
        <p:spPr>
          <a:xfrm>
            <a:off x="2788920" y="2720520"/>
            <a:ext cx="319320" cy="319320"/>
          </a:xfrm>
          <a:prstGeom prst="ellipse">
            <a:avLst/>
          </a:prstGeom>
          <a:solidFill>
            <a:srgbClr val="0d9488">
              <a:alpha val="80000"/>
            </a:srgbClr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8" name="Text 19"/>
          <p:cNvSpPr/>
          <p:nvPr/>
        </p:nvSpPr>
        <p:spPr>
          <a:xfrm>
            <a:off x="2788920" y="272052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d9488"/>
                </a:solidFill>
                <a:effectLst/>
                <a:uFillTx/>
                <a:latin typeface="Calibri"/>
              </a:rPr>
              <a:t>2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Text 20"/>
          <p:cNvSpPr/>
          <p:nvPr/>
        </p:nvSpPr>
        <p:spPr>
          <a:xfrm>
            <a:off x="3218760" y="2468880"/>
            <a:ext cx="557712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User flow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Shape 21"/>
          <p:cNvSpPr/>
          <p:nvPr/>
        </p:nvSpPr>
        <p:spPr>
          <a:xfrm>
            <a:off x="2606040" y="3447360"/>
            <a:ext cx="6262920" cy="913680"/>
          </a:xfrm>
          <a:prstGeom prst="rect">
            <a:avLst/>
          </a:prstGeom>
          <a:solidFill>
            <a:srgbClr val="ffffff"/>
          </a:solidFill>
          <a:ln w="12700">
            <a:solidFill>
              <a:srgbClr val="cbd5e1"/>
            </a:solidFill>
            <a:round/>
          </a:ln>
          <a:effectLst>
            <a:outerShdw algn="bl" blurRad="101520" dir="8100000" dist="25455" kx="0" ky="0" rotWithShape="0" sx="100000" sy="100000">
              <a:srgbClr val="000000">
                <a:alpha val="10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Shape 22"/>
          <p:cNvSpPr/>
          <p:nvPr/>
        </p:nvSpPr>
        <p:spPr>
          <a:xfrm>
            <a:off x="2606040" y="3447360"/>
            <a:ext cx="72360" cy="9136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2" name="Shape 23"/>
          <p:cNvSpPr/>
          <p:nvPr/>
        </p:nvSpPr>
        <p:spPr>
          <a:xfrm>
            <a:off x="2788920" y="3744360"/>
            <a:ext cx="319320" cy="319320"/>
          </a:xfrm>
          <a:prstGeom prst="ellipse">
            <a:avLst/>
          </a:prstGeom>
          <a:solidFill>
            <a:srgbClr val="0d9488">
              <a:alpha val="80000"/>
            </a:srgbClr>
          </a:solidFill>
          <a:ln w="12700">
            <a:solidFill>
              <a:srgbClr val="0d948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83" name="Text 24"/>
          <p:cNvSpPr/>
          <p:nvPr/>
        </p:nvSpPr>
        <p:spPr>
          <a:xfrm>
            <a:off x="2788920" y="3744360"/>
            <a:ext cx="319320" cy="319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900" b="1" u="none" strike="noStrike">
                <a:solidFill>
                  <a:srgbClr val="0d9488"/>
                </a:solidFill>
                <a:effectLst/>
                <a:uFillTx/>
                <a:latin typeface="Calibri"/>
              </a:rPr>
              <a:t>3</a:t>
            </a:r>
            <a:endParaRPr lang="en-US" sz="9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Text 25"/>
          <p:cNvSpPr/>
          <p:nvPr/>
        </p:nvSpPr>
        <p:spPr>
          <a:xfrm>
            <a:off x="3218760" y="3493080"/>
            <a:ext cx="5577120" cy="8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1300" b="0" u="none" strike="noStrike">
                <a:solidFill>
                  <a:srgbClr val="1e293b"/>
                </a:solidFill>
                <a:effectLst/>
                <a:uFillTx/>
                <a:latin typeface="Calibri"/>
              </a:rPr>
              <a:t>Demo link (if available)</a:t>
            </a:r>
            <a:endParaRPr lang="en-US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Shape 26"/>
          <p:cNvSpPr/>
          <p:nvPr/>
        </p:nvSpPr>
        <p:spPr>
          <a:xfrm>
            <a:off x="0" y="4846320"/>
            <a:ext cx="9143280" cy="296640"/>
          </a:xfrm>
          <a:prstGeom prst="rect">
            <a:avLst/>
          </a:prstGeom>
          <a:solidFill>
            <a:srgbClr val="f1f5f9"/>
          </a:solidFill>
          <a:ln w="12700">
            <a:solidFill>
              <a:srgbClr val="cbd5e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lang="en-US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Text 27"/>
          <p:cNvSpPr/>
          <p:nvPr/>
        </p:nvSpPr>
        <p:spPr>
          <a:xfrm>
            <a:off x="365760" y="4846320"/>
            <a:ext cx="548568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IDEATHON 2026  •  Presentation Template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Text 28"/>
          <p:cNvSpPr/>
          <p:nvPr/>
        </p:nvSpPr>
        <p:spPr>
          <a:xfrm>
            <a:off x="6858000" y="4846320"/>
            <a:ext cx="1919520" cy="29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r>
              <a:rPr lang="en-US" sz="800" b="0" u="none" strike="noStrike">
                <a:solidFill>
                  <a:srgbClr val="64748b"/>
                </a:solidFill>
                <a:effectLst/>
                <a:uFillTx/>
                <a:latin typeface="Calibri"/>
              </a:rPr>
              <a:t>Slide 9 of 10</a:t>
            </a:r>
            <a:endParaRPr lang="en-US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LibreOffice/25.8.4.2$Linux_X86_64 LibreOffice_project/580$Build-2</Application>
  <AppVersion>15.0000</AppVersion>
  <Words>0</Words>
  <Paragraphs>0</Paragraphs>
  <Company>PptxGenJS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2026-03-04T10:06:45Z</dcterms:created>
  <dc:creator>PptxGenJS</dc:creator>
  <dc:description/>
  <dc:language>en-US</dc:language>
  <cp:lastModifiedBy/>
  <dcterms:modified xsi:type="dcterms:W3CDTF">2026-03-04T15:46:29Z</dcterms:modified>
  <cp:revision>5</cp:revision>
  <dc:subject>PptxGenJS Presentation</dc:subject>
  <dc:title>Ideathon Presentation Template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10</vt:i4>
  </property>
  <property fmtid="{D5CDD505-2E9C-101B-9397-08002B2CF9AE}" pid="3" name="PresentationFormat">
    <vt:lpwstr>On-screen Show (16:9)</vt:lpwstr>
  </property>
  <property fmtid="{D5CDD505-2E9C-101B-9397-08002B2CF9AE}" pid="4" name="Slides">
    <vt:i4>10</vt:i4>
  </property>
</Properties>
</file>